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3" r:id="rId2"/>
    <p:sldId id="264" r:id="rId3"/>
    <p:sldId id="266" r:id="rId4"/>
    <p:sldId id="267" r:id="rId5"/>
    <p:sldId id="268" r:id="rId6"/>
    <p:sldId id="265" r:id="rId7"/>
    <p:sldId id="270" r:id="rId8"/>
    <p:sldId id="272" r:id="rId9"/>
    <p:sldId id="273" r:id="rId10"/>
    <p:sldId id="274" r:id="rId11"/>
    <p:sldId id="275" r:id="rId12"/>
    <p:sldId id="276" r:id="rId13"/>
    <p:sldId id="277" r:id="rId14"/>
    <p:sldId id="279" r:id="rId15"/>
    <p:sldId id="280" r:id="rId16"/>
    <p:sldId id="281" r:id="rId17"/>
    <p:sldId id="282" r:id="rId18"/>
    <p:sldId id="283" r:id="rId19"/>
    <p:sldId id="259" r:id="rId20"/>
  </p:sldIdLst>
  <p:sldSz cx="12192000" cy="9144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324" y="66"/>
      </p:cViewPr>
      <p:guideLst>
        <p:guide orient="horz" pos="288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8FC611-F7B6-4718-9279-9E62C3A1E83F}" type="datetimeFigureOut">
              <a:rPr lang="it-IT" smtClean="0"/>
              <a:pPr/>
              <a:t>14/04/2021</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321DC-F9FB-4B32-BE4F-1C748FA1A899}" type="slidenum">
              <a:rPr lang="it-IT" smtClean="0"/>
              <a:pPr/>
              <a:t>‹N›</a:t>
            </a:fld>
            <a:endParaRPr lang="it-IT"/>
          </a:p>
        </p:txBody>
      </p:sp>
    </p:spTree>
    <p:extLst>
      <p:ext uri="{BB962C8B-B14F-4D97-AF65-F5344CB8AC3E}">
        <p14:creationId xmlns:p14="http://schemas.microsoft.com/office/powerpoint/2010/main" val="2152203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a:t>
            </a:fld>
            <a:endParaRPr lang="it-IT"/>
          </a:p>
        </p:txBody>
      </p:sp>
    </p:spTree>
    <p:extLst>
      <p:ext uri="{BB962C8B-B14F-4D97-AF65-F5344CB8AC3E}">
        <p14:creationId xmlns:p14="http://schemas.microsoft.com/office/powerpoint/2010/main" val="3243812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10</a:t>
            </a:fld>
            <a:endParaRPr lang="it-IT"/>
          </a:p>
        </p:txBody>
      </p:sp>
    </p:spTree>
    <p:extLst>
      <p:ext uri="{BB962C8B-B14F-4D97-AF65-F5344CB8AC3E}">
        <p14:creationId xmlns:p14="http://schemas.microsoft.com/office/powerpoint/2010/main" val="1962379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11</a:t>
            </a:fld>
            <a:endParaRPr lang="it-IT"/>
          </a:p>
        </p:txBody>
      </p:sp>
    </p:spTree>
    <p:extLst>
      <p:ext uri="{BB962C8B-B14F-4D97-AF65-F5344CB8AC3E}">
        <p14:creationId xmlns:p14="http://schemas.microsoft.com/office/powerpoint/2010/main" val="646380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12</a:t>
            </a:fld>
            <a:endParaRPr lang="it-IT"/>
          </a:p>
        </p:txBody>
      </p:sp>
    </p:spTree>
    <p:extLst>
      <p:ext uri="{BB962C8B-B14F-4D97-AF65-F5344CB8AC3E}">
        <p14:creationId xmlns:p14="http://schemas.microsoft.com/office/powerpoint/2010/main" val="2664083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13</a:t>
            </a:fld>
            <a:endParaRPr lang="it-IT"/>
          </a:p>
        </p:txBody>
      </p:sp>
    </p:spTree>
    <p:extLst>
      <p:ext uri="{BB962C8B-B14F-4D97-AF65-F5344CB8AC3E}">
        <p14:creationId xmlns:p14="http://schemas.microsoft.com/office/powerpoint/2010/main" val="834753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14</a:t>
            </a:fld>
            <a:endParaRPr lang="it-IT"/>
          </a:p>
        </p:txBody>
      </p:sp>
    </p:spTree>
    <p:extLst>
      <p:ext uri="{BB962C8B-B14F-4D97-AF65-F5344CB8AC3E}">
        <p14:creationId xmlns:p14="http://schemas.microsoft.com/office/powerpoint/2010/main" val="3603527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15</a:t>
            </a:fld>
            <a:endParaRPr lang="it-IT"/>
          </a:p>
        </p:txBody>
      </p:sp>
    </p:spTree>
    <p:extLst>
      <p:ext uri="{BB962C8B-B14F-4D97-AF65-F5344CB8AC3E}">
        <p14:creationId xmlns:p14="http://schemas.microsoft.com/office/powerpoint/2010/main" val="4195649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16</a:t>
            </a:fld>
            <a:endParaRPr lang="it-IT"/>
          </a:p>
        </p:txBody>
      </p:sp>
    </p:spTree>
    <p:extLst>
      <p:ext uri="{BB962C8B-B14F-4D97-AF65-F5344CB8AC3E}">
        <p14:creationId xmlns:p14="http://schemas.microsoft.com/office/powerpoint/2010/main" val="817241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17</a:t>
            </a:fld>
            <a:endParaRPr lang="it-IT"/>
          </a:p>
        </p:txBody>
      </p:sp>
    </p:spTree>
    <p:extLst>
      <p:ext uri="{BB962C8B-B14F-4D97-AF65-F5344CB8AC3E}">
        <p14:creationId xmlns:p14="http://schemas.microsoft.com/office/powerpoint/2010/main" val="1070183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18</a:t>
            </a:fld>
            <a:endParaRPr lang="it-IT"/>
          </a:p>
        </p:txBody>
      </p:sp>
    </p:spTree>
    <p:extLst>
      <p:ext uri="{BB962C8B-B14F-4D97-AF65-F5344CB8AC3E}">
        <p14:creationId xmlns:p14="http://schemas.microsoft.com/office/powerpoint/2010/main" val="3625651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19</a:t>
            </a:fld>
            <a:endParaRPr lang="it-IT"/>
          </a:p>
        </p:txBody>
      </p:sp>
    </p:spTree>
    <p:extLst>
      <p:ext uri="{BB962C8B-B14F-4D97-AF65-F5344CB8AC3E}">
        <p14:creationId xmlns:p14="http://schemas.microsoft.com/office/powerpoint/2010/main" val="3982194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2</a:t>
            </a:fld>
            <a:endParaRPr lang="it-IT"/>
          </a:p>
        </p:txBody>
      </p:sp>
    </p:spTree>
    <p:extLst>
      <p:ext uri="{BB962C8B-B14F-4D97-AF65-F5344CB8AC3E}">
        <p14:creationId xmlns:p14="http://schemas.microsoft.com/office/powerpoint/2010/main" val="3247964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3</a:t>
            </a:fld>
            <a:endParaRPr lang="it-IT"/>
          </a:p>
        </p:txBody>
      </p:sp>
    </p:spTree>
    <p:extLst>
      <p:ext uri="{BB962C8B-B14F-4D97-AF65-F5344CB8AC3E}">
        <p14:creationId xmlns:p14="http://schemas.microsoft.com/office/powerpoint/2010/main" val="636096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4</a:t>
            </a:fld>
            <a:endParaRPr lang="it-IT"/>
          </a:p>
        </p:txBody>
      </p:sp>
    </p:spTree>
    <p:extLst>
      <p:ext uri="{BB962C8B-B14F-4D97-AF65-F5344CB8AC3E}">
        <p14:creationId xmlns:p14="http://schemas.microsoft.com/office/powerpoint/2010/main" val="1661810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5</a:t>
            </a:fld>
            <a:endParaRPr lang="it-IT"/>
          </a:p>
        </p:txBody>
      </p:sp>
    </p:spTree>
    <p:extLst>
      <p:ext uri="{BB962C8B-B14F-4D97-AF65-F5344CB8AC3E}">
        <p14:creationId xmlns:p14="http://schemas.microsoft.com/office/powerpoint/2010/main" val="3936396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6</a:t>
            </a:fld>
            <a:endParaRPr lang="it-IT"/>
          </a:p>
        </p:txBody>
      </p:sp>
    </p:spTree>
    <p:extLst>
      <p:ext uri="{BB962C8B-B14F-4D97-AF65-F5344CB8AC3E}">
        <p14:creationId xmlns:p14="http://schemas.microsoft.com/office/powerpoint/2010/main" val="98663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7</a:t>
            </a:fld>
            <a:endParaRPr lang="it-IT"/>
          </a:p>
        </p:txBody>
      </p:sp>
    </p:spTree>
    <p:extLst>
      <p:ext uri="{BB962C8B-B14F-4D97-AF65-F5344CB8AC3E}">
        <p14:creationId xmlns:p14="http://schemas.microsoft.com/office/powerpoint/2010/main" val="3427615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8</a:t>
            </a:fld>
            <a:endParaRPr lang="it-IT"/>
          </a:p>
        </p:txBody>
      </p:sp>
    </p:spTree>
    <p:extLst>
      <p:ext uri="{BB962C8B-B14F-4D97-AF65-F5344CB8AC3E}">
        <p14:creationId xmlns:p14="http://schemas.microsoft.com/office/powerpoint/2010/main" val="2962854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AD321DC-F9FB-4B32-BE4F-1C748FA1A899}" type="slidenum">
              <a:rPr lang="it-IT" smtClean="0"/>
              <a:pPr/>
              <a:t>9</a:t>
            </a:fld>
            <a:endParaRPr lang="it-IT"/>
          </a:p>
        </p:txBody>
      </p:sp>
    </p:spTree>
    <p:extLst>
      <p:ext uri="{BB962C8B-B14F-4D97-AF65-F5344CB8AC3E}">
        <p14:creationId xmlns:p14="http://schemas.microsoft.com/office/powerpoint/2010/main" val="3672892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840569"/>
            <a:ext cx="10363200" cy="1960033"/>
          </a:xfrm>
        </p:spPr>
        <p:txBody>
          <a:bodyPr/>
          <a:lstStyle/>
          <a:p>
            <a:r>
              <a:rPr lang="it-IT"/>
              <a:t>Fare clic per modificare lo stile del titolo</a:t>
            </a:r>
          </a:p>
        </p:txBody>
      </p:sp>
      <p:sp>
        <p:nvSpPr>
          <p:cNvPr id="3" name="Sottotitolo 2"/>
          <p:cNvSpPr>
            <a:spLocks noGrp="1"/>
          </p:cNvSpPr>
          <p:nvPr>
            <p:ph type="subTitle" idx="1"/>
          </p:nvPr>
        </p:nvSpPr>
        <p:spPr>
          <a:xfrm>
            <a:off x="1828800" y="5181600"/>
            <a:ext cx="85344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399" y="488951"/>
            <a:ext cx="2057401" cy="104013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1" y="488951"/>
            <a:ext cx="5969001" cy="104013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5875867"/>
            <a:ext cx="10363200" cy="1816100"/>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963084" y="3875619"/>
            <a:ext cx="103632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1" y="2844801"/>
            <a:ext cx="4013200"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73601" y="2844801"/>
            <a:ext cx="4013200"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09600" y="366184"/>
            <a:ext cx="10972800" cy="1524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609601" y="2046817"/>
            <a:ext cx="5386917"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1" y="2899833"/>
            <a:ext cx="5386917"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93368" y="2046817"/>
            <a:ext cx="5389033"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899833"/>
            <a:ext cx="5389033"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364067"/>
            <a:ext cx="4011084" cy="154940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4766733" y="364068"/>
            <a:ext cx="6815668"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09601" y="1913468"/>
            <a:ext cx="4011084"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6400801"/>
            <a:ext cx="7315200" cy="755651"/>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2389717" y="817033"/>
            <a:ext cx="7315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7156452"/>
            <a:ext cx="73152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9DC1526F-B8CC-4986-85F2-C5F784CF6EFD}" type="datetimeFigureOut">
              <a:rPr lang="it-IT" smtClean="0"/>
              <a:pPr/>
              <a:t>14/04/2021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3939358-8312-4B98-A428-722AA624BBC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FF99">
                <a:alpha val="47000"/>
              </a:srgb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366184"/>
            <a:ext cx="10972800" cy="1524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609600" y="2133602"/>
            <a:ext cx="10972800" cy="6034617"/>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609600" y="8475135"/>
            <a:ext cx="28448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DC1526F-B8CC-4986-85F2-C5F784CF6EFD}" type="datetimeFigureOut">
              <a:rPr lang="it-IT" smtClean="0"/>
              <a:pPr/>
              <a:t>14/04/2021</a:t>
            </a:fld>
            <a:endParaRPr lang="it-IT"/>
          </a:p>
        </p:txBody>
      </p:sp>
      <p:sp>
        <p:nvSpPr>
          <p:cNvPr id="5" name="Segnaposto piè di pagina 4"/>
          <p:cNvSpPr>
            <a:spLocks noGrp="1"/>
          </p:cNvSpPr>
          <p:nvPr>
            <p:ph type="ftr" sz="quarter" idx="3"/>
          </p:nvPr>
        </p:nvSpPr>
        <p:spPr>
          <a:xfrm>
            <a:off x="4165600" y="8475135"/>
            <a:ext cx="38608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8475135"/>
            <a:ext cx="28448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3939358-8312-4B98-A428-722AA624BBC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6663" y="4443639"/>
            <a:ext cx="8577287" cy="2635128"/>
          </a:xfrm>
          <a:prstGeom prst="rect">
            <a:avLst/>
          </a:prstGeom>
        </p:spPr>
      </p:pic>
      <p:sp>
        <p:nvSpPr>
          <p:cNvPr id="8" name="Titolo 7"/>
          <p:cNvSpPr>
            <a:spLocks noGrp="1"/>
          </p:cNvSpPr>
          <p:nvPr>
            <p:ph type="title"/>
          </p:nvPr>
        </p:nvSpPr>
        <p:spPr>
          <a:xfrm>
            <a:off x="2470895" y="1703073"/>
            <a:ext cx="6858000" cy="879723"/>
          </a:xfrm>
        </p:spPr>
        <p:txBody>
          <a:bodyPr>
            <a:normAutofit fontScale="90000"/>
          </a:bodyPr>
          <a:lstStyle/>
          <a:p>
            <a:pPr fontAlgn="base"/>
            <a:r>
              <a:rPr lang="it-IT" sz="1800" b="1" dirty="0"/>
              <a:t/>
            </a:r>
            <a:br>
              <a:rPr lang="it-IT" sz="1800" b="1" dirty="0"/>
            </a:br>
            <a:r>
              <a:rPr lang="it-IT" sz="1800" b="1" dirty="0"/>
              <a:t>Comuni di Arbus, Gonnosfanadiga, </a:t>
            </a:r>
            <a:r>
              <a:rPr lang="it-IT" sz="1800" b="1" dirty="0" err="1" smtClean="0"/>
              <a:t>Guspini</a:t>
            </a:r>
            <a:r>
              <a:rPr lang="it-IT" sz="1800" b="1" dirty="0" smtClean="0"/>
              <a:t>, </a:t>
            </a:r>
            <a:r>
              <a:rPr lang="it-IT" sz="1800" b="1" dirty="0" err="1" smtClean="0"/>
              <a:t>Villacidro</a:t>
            </a:r>
            <a:r>
              <a:rPr lang="it-IT" sz="1800" b="1" dirty="0" smtClean="0"/>
              <a:t> </a:t>
            </a:r>
            <a:r>
              <a:rPr lang="it-IT" sz="1800" b="1" dirty="0"/>
              <a:t>e </a:t>
            </a:r>
            <a:r>
              <a:rPr lang="it-IT" sz="1800" b="1" dirty="0" smtClean="0"/>
              <a:t>Gal </a:t>
            </a:r>
            <a:r>
              <a:rPr lang="it-IT" sz="1800" b="1" dirty="0" err="1"/>
              <a:t>Linas</a:t>
            </a:r>
            <a:r>
              <a:rPr lang="it-IT" sz="1800" b="1" dirty="0"/>
              <a:t> Campidano</a:t>
            </a:r>
            <a:br>
              <a:rPr lang="it-IT" sz="1800" b="1" dirty="0"/>
            </a:br>
            <a:r>
              <a:rPr lang="it-IT" sz="1800" b="1" dirty="0"/>
              <a:t/>
            </a:r>
            <a:br>
              <a:rPr lang="it-IT" sz="1800" b="1" dirty="0"/>
            </a:br>
            <a:r>
              <a:rPr lang="it-IT" sz="1600" dirty="0"/>
              <a:t/>
            </a:r>
            <a:br>
              <a:rPr lang="it-IT" sz="1600" dirty="0"/>
            </a:br>
            <a:endParaRPr lang="it-IT" sz="1600" dirty="0">
              <a:solidFill>
                <a:schemeClr val="tx2">
                  <a:lumMod val="75000"/>
                </a:schemeClr>
              </a:solidFill>
              <a:latin typeface="Arial Rounded MT Bold" panose="020F0704030504030204" pitchFamily="34" charset="0"/>
              <a:ea typeface="+mn-ea"/>
              <a:cs typeface="Arial" pitchFamily="34" charset="0"/>
            </a:endParaRPr>
          </a:p>
        </p:txBody>
      </p:sp>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sp>
        <p:nvSpPr>
          <p:cNvPr id="21" name="Segnaposto contenuto 20"/>
          <p:cNvSpPr>
            <a:spLocks noGrp="1"/>
          </p:cNvSpPr>
          <p:nvPr>
            <p:ph sz="quarter" idx="4"/>
          </p:nvPr>
        </p:nvSpPr>
        <p:spPr>
          <a:xfrm>
            <a:off x="1347649" y="2695732"/>
            <a:ext cx="9104493" cy="1376273"/>
          </a:xfrm>
          <a:solidFill>
            <a:schemeClr val="bg1"/>
          </a:solidFill>
        </p:spPr>
        <p:txBody>
          <a:bodyPr>
            <a:noAutofit/>
          </a:bodyPr>
          <a:lstStyle/>
          <a:p>
            <a:pPr algn="ctr">
              <a:buNone/>
            </a:pPr>
            <a:r>
              <a:rPr lang="it-IT" sz="2800" b="1" dirty="0">
                <a:solidFill>
                  <a:schemeClr val="tx2">
                    <a:lumMod val="75000"/>
                  </a:schemeClr>
                </a:solidFill>
                <a:latin typeface="Arial Rounded MT Bold" pitchFamily="34" charset="0"/>
              </a:rPr>
              <a:t>VERSO </a:t>
            </a:r>
            <a:r>
              <a:rPr lang="it-IT" sz="2800" b="1" dirty="0" smtClean="0">
                <a:solidFill>
                  <a:schemeClr val="tx2">
                    <a:lumMod val="75000"/>
                  </a:schemeClr>
                </a:solidFill>
                <a:latin typeface="Arial Rounded MT Bold" pitchFamily="34" charset="0"/>
              </a:rPr>
              <a:t>IL RICONOSCIMENTO DEL </a:t>
            </a:r>
            <a:endParaRPr lang="it-IT" sz="2800" b="1" dirty="0">
              <a:solidFill>
                <a:schemeClr val="tx2">
                  <a:lumMod val="75000"/>
                </a:schemeClr>
              </a:solidFill>
              <a:latin typeface="Arial Rounded MT Bold" pitchFamily="34" charset="0"/>
            </a:endParaRPr>
          </a:p>
          <a:p>
            <a:pPr algn="ctr">
              <a:buNone/>
            </a:pPr>
            <a:r>
              <a:rPr lang="it-IT" sz="2800" b="1" dirty="0">
                <a:solidFill>
                  <a:schemeClr val="tx2">
                    <a:lumMod val="75000"/>
                  </a:schemeClr>
                </a:solidFill>
                <a:latin typeface="Arial Rounded MT Bold" pitchFamily="34" charset="0"/>
              </a:rPr>
              <a:t> DISTRETTO RURALE LINAS CAMPIDANO</a:t>
            </a:r>
          </a:p>
        </p:txBody>
      </p:sp>
      <p:pic>
        <p:nvPicPr>
          <p:cNvPr id="19" name="Picture 23" descr="Logo Gal Linas Campidano 2013"/>
          <p:cNvPicPr>
            <a:picLocks noChangeAspect="1" noChangeArrowheads="1"/>
          </p:cNvPicPr>
          <p:nvPr/>
        </p:nvPicPr>
        <p:blipFill>
          <a:blip r:embed="rId4" cstate="print"/>
          <a:srcRect/>
          <a:stretch>
            <a:fillRect/>
          </a:stretch>
        </p:blipFill>
        <p:spPr bwMode="auto">
          <a:xfrm>
            <a:off x="5530170" y="195188"/>
            <a:ext cx="1164384" cy="1263437"/>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sp>
        <p:nvSpPr>
          <p:cNvPr id="22" name="Segnaposto contenuto 11"/>
          <p:cNvSpPr txBox="1">
            <a:spLocks/>
          </p:cNvSpPr>
          <p:nvPr/>
        </p:nvSpPr>
        <p:spPr>
          <a:xfrm>
            <a:off x="3988126" y="3919108"/>
            <a:ext cx="4248472" cy="999770"/>
          </a:xfrm>
          <a:prstGeom prst="rect">
            <a:avLst/>
          </a:prstGeom>
        </p:spPr>
        <p:txBody>
          <a:bodyPr vert="horz" lIns="91440" tIns="45720" rIns="91440" bIns="45720" rtlCol="0">
            <a:normAutofit/>
          </a:bodyPr>
          <a:lstStyle/>
          <a:p>
            <a:pPr algn="ctr">
              <a:spcBef>
                <a:spcPct val="20000"/>
              </a:spcBef>
              <a:defRPr/>
            </a:pPr>
            <a:endParaRPr lang="it-IT" sz="1900" b="1" dirty="0">
              <a:solidFill>
                <a:schemeClr val="accent3">
                  <a:lumMod val="50000"/>
                </a:schemeClr>
              </a:solidFill>
              <a:latin typeface="Arial Rounded MT Bold" panose="020F0704030504030204" pitchFamily="34" charset="0"/>
              <a:cs typeface="Arial"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p:txBody>
      </p:sp>
      <p:pic>
        <p:nvPicPr>
          <p:cNvPr id="2" name="Immagine 1"/>
          <p:cNvPicPr>
            <a:picLocks noChangeAspect="1"/>
          </p:cNvPicPr>
          <p:nvPr/>
        </p:nvPicPr>
        <p:blipFill>
          <a:blip r:embed="rId5" cstate="print"/>
          <a:stretch>
            <a:fillRect/>
          </a:stretch>
        </p:blipFill>
        <p:spPr>
          <a:xfrm>
            <a:off x="870228" y="163270"/>
            <a:ext cx="1201027" cy="1559542"/>
          </a:xfrm>
          <a:prstGeom prst="rect">
            <a:avLst/>
          </a:prstGeom>
        </p:spPr>
      </p:pic>
      <p:pic>
        <p:nvPicPr>
          <p:cNvPr id="1026" name="Picture 2" descr="Comune di Gonnosfanadig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86162" y="160346"/>
            <a:ext cx="1244456" cy="150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7561" y="45710"/>
            <a:ext cx="1378074" cy="1378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73306" y="96979"/>
            <a:ext cx="957672" cy="1390169"/>
          </a:xfrm>
          <a:prstGeom prst="rect">
            <a:avLst/>
          </a:prstGeom>
        </p:spPr>
      </p:pic>
    </p:spTree>
    <p:extLst>
      <p:ext uri="{BB962C8B-B14F-4D97-AF65-F5344CB8AC3E}">
        <p14:creationId xmlns:p14="http://schemas.microsoft.com/office/powerpoint/2010/main" val="2730878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5" name="CasellaDiTesto 14">
            <a:extLst>
              <a:ext uri="{FF2B5EF4-FFF2-40B4-BE49-F238E27FC236}">
                <a16:creationId xmlns:a16="http://schemas.microsoft.com/office/drawing/2014/main" xmlns="" id="{45090D0B-071D-481C-BADD-4B0D9EB98011}"/>
              </a:ext>
            </a:extLst>
          </p:cNvPr>
          <p:cNvSpPr txBox="1"/>
          <p:nvPr/>
        </p:nvSpPr>
        <p:spPr>
          <a:xfrm>
            <a:off x="354592" y="1880871"/>
            <a:ext cx="11374328" cy="5632311"/>
          </a:xfrm>
          <a:prstGeom prst="rect">
            <a:avLst/>
          </a:prstGeom>
          <a:noFill/>
        </p:spPr>
        <p:txBody>
          <a:bodyPr wrap="square">
            <a:spAutoFit/>
          </a:bodyPr>
          <a:lstStyle/>
          <a:p>
            <a:pPr marL="342900" indent="-342900">
              <a:buFontTx/>
              <a:buChar char="-"/>
            </a:pPr>
            <a:r>
              <a:rPr lang="it-IT" sz="2000" dirty="0"/>
              <a:t>Sistemi produttivi caratterizzati da significativa presenza economica relativa alla produzione biologica ai sensi del reg. (CE) n. 834/2007. Possono sovrapporsi con i distretti di cui sopra, come unità autonome con confini territoriali anche diversi. </a:t>
            </a:r>
          </a:p>
          <a:p>
            <a:pPr marL="342900" indent="-342900">
              <a:buFontTx/>
              <a:buChar char="-"/>
            </a:pPr>
            <a:r>
              <a:rPr lang="it-IT" sz="2000" b="1" dirty="0"/>
              <a:t>Distretti della pesca e dell’acquacoltura di qualità: </a:t>
            </a:r>
            <a:r>
              <a:rPr lang="it-IT" sz="2000" dirty="0"/>
              <a:t>- Sistemi produttivi caratterizzati da un identità storica e territoriale omogenea derivante dall’integrazione fra le attività ittiche e altre attività locali, nonché produzioni di beni e servizi di particolare specificità, coerenti con le tradizioni e le vocazioni naturali e territoriali.</a:t>
            </a:r>
          </a:p>
          <a:p>
            <a:pPr marL="342900" indent="-342900">
              <a:buFontTx/>
              <a:buChar char="-"/>
            </a:pPr>
            <a:r>
              <a:rPr lang="it-IT" sz="2000" dirty="0"/>
              <a:t> </a:t>
            </a:r>
            <a:r>
              <a:rPr lang="it-IT" sz="2000" b="1" dirty="0"/>
              <a:t>Presidi (Comunità del cibo):</a:t>
            </a:r>
            <a:r>
              <a:rPr lang="it-IT" sz="2000" dirty="0"/>
              <a:t> - Le comunità stabilmente organizzate, formate da imprese-associazioni o gruppi culturali locali e da consumatori finali che propongono la produzione e il consumo di cibi «buoni, puliti e giusti», fortemente legati al territorio da punto di vista storico, sociale e culturale e che perseguano uno sviluppo del contesto armonico e sostenibile.</a:t>
            </a:r>
          </a:p>
          <a:p>
            <a:pPr marL="342900" indent="-342900">
              <a:buFontTx/>
              <a:buChar char="-"/>
            </a:pPr>
            <a:r>
              <a:rPr lang="it-IT" sz="2000" dirty="0"/>
              <a:t> </a:t>
            </a:r>
            <a:r>
              <a:rPr lang="it-IT" sz="2000" b="1" dirty="0"/>
              <a:t>Distretti rurali di filiera: </a:t>
            </a:r>
            <a:r>
              <a:rPr lang="it-IT" sz="2000" dirty="0"/>
              <a:t>Reti di imprese in cui tutte le attività che vanno dalla materia prima la prodotto finito sono svolte in un contesto territoriale omogeneo (</a:t>
            </a:r>
            <a:r>
              <a:rPr lang="it-IT" sz="2000" dirty="0" err="1"/>
              <a:t>Gal</a:t>
            </a:r>
            <a:r>
              <a:rPr lang="it-IT" sz="2000" dirty="0"/>
              <a:t>, Unione dei Comuni, distretto rurale) dove la cooperazione tra imprese della filiera è istituzionalizzato da accordi pluriennali </a:t>
            </a:r>
          </a:p>
          <a:p>
            <a:pPr marL="342900" indent="-342900">
              <a:buFontTx/>
              <a:buChar char="-"/>
            </a:pPr>
            <a:r>
              <a:rPr lang="it-IT" sz="2000" b="1" dirty="0"/>
              <a:t>Reti </a:t>
            </a:r>
            <a:r>
              <a:rPr lang="it-IT" sz="2000" b="1" dirty="0" err="1"/>
              <a:t>Interdistrettuali</a:t>
            </a:r>
            <a:r>
              <a:rPr lang="it-IT" sz="2000" b="1" dirty="0"/>
              <a:t> di filiera </a:t>
            </a:r>
            <a:r>
              <a:rPr lang="it-IT" sz="2000" dirty="0"/>
              <a:t>Reti di imprese in cui tutte le attività che vanno dalla materia prima la prodotto finito sono svolte in un contesto territoriale che abbraccia più territori omogenei (più </a:t>
            </a:r>
            <a:r>
              <a:rPr lang="it-IT" sz="2000" dirty="0" err="1"/>
              <a:t>Gal</a:t>
            </a:r>
            <a:r>
              <a:rPr lang="it-IT" sz="2000" dirty="0"/>
              <a:t>, più Unione dei Comuni, più distretti rurali) dove la cooperazione tra imprese della filiera è istituzionalizzato da accordi pluriennali.</a:t>
            </a:r>
          </a:p>
        </p:txBody>
      </p:sp>
    </p:spTree>
    <p:extLst>
      <p:ext uri="{BB962C8B-B14F-4D97-AF65-F5344CB8AC3E}">
        <p14:creationId xmlns:p14="http://schemas.microsoft.com/office/powerpoint/2010/main" val="3984288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2" name="CasellaDiTesto 11">
            <a:extLst>
              <a:ext uri="{FF2B5EF4-FFF2-40B4-BE49-F238E27FC236}">
                <a16:creationId xmlns:a16="http://schemas.microsoft.com/office/drawing/2014/main" xmlns="" id="{FE5334E5-D141-42BF-BD18-6DFEDCFE294F}"/>
              </a:ext>
            </a:extLst>
          </p:cNvPr>
          <p:cNvSpPr txBox="1"/>
          <p:nvPr/>
        </p:nvSpPr>
        <p:spPr>
          <a:xfrm>
            <a:off x="408836" y="1518806"/>
            <a:ext cx="8055032" cy="584775"/>
          </a:xfrm>
          <a:prstGeom prst="rect">
            <a:avLst/>
          </a:prstGeom>
          <a:noFill/>
        </p:spPr>
        <p:txBody>
          <a:bodyPr wrap="square">
            <a:spAutoFit/>
          </a:bodyPr>
          <a:lstStyle/>
          <a:p>
            <a:r>
              <a:rPr lang="it-IT" sz="3200" b="1" dirty="0"/>
              <a:t>RICONOSCIMENTO DEL DISTRETTO </a:t>
            </a:r>
          </a:p>
        </p:txBody>
      </p:sp>
      <p:sp>
        <p:nvSpPr>
          <p:cNvPr id="14" name="CasellaDiTesto 13">
            <a:extLst>
              <a:ext uri="{FF2B5EF4-FFF2-40B4-BE49-F238E27FC236}">
                <a16:creationId xmlns:a16="http://schemas.microsoft.com/office/drawing/2014/main" xmlns="" id="{C89921D5-1707-4617-A5D4-EC6DD8EB6103}"/>
              </a:ext>
            </a:extLst>
          </p:cNvPr>
          <p:cNvSpPr txBox="1"/>
          <p:nvPr/>
        </p:nvSpPr>
        <p:spPr>
          <a:xfrm>
            <a:off x="397466" y="2109202"/>
            <a:ext cx="11171141" cy="646331"/>
          </a:xfrm>
          <a:prstGeom prst="rect">
            <a:avLst/>
          </a:prstGeom>
          <a:noFill/>
        </p:spPr>
        <p:txBody>
          <a:bodyPr wrap="square">
            <a:spAutoFit/>
          </a:bodyPr>
          <a:lstStyle/>
          <a:p>
            <a:r>
              <a:rPr lang="it-IT" dirty="0"/>
              <a:t>La domanda di riconoscimento del Distretto deve essere inoltrata: - all’Assessorato dell’Agricoltura e Riforma </a:t>
            </a:r>
            <a:r>
              <a:rPr lang="it-IT" dirty="0" err="1"/>
              <a:t>AgroPastorale</a:t>
            </a:r>
            <a:r>
              <a:rPr lang="it-IT" dirty="0"/>
              <a:t> – Servizio Sviluppo dei territori e delle comunità rural</a:t>
            </a:r>
          </a:p>
        </p:txBody>
      </p:sp>
      <p:sp>
        <p:nvSpPr>
          <p:cNvPr id="16" name="CasellaDiTesto 15">
            <a:extLst>
              <a:ext uri="{FF2B5EF4-FFF2-40B4-BE49-F238E27FC236}">
                <a16:creationId xmlns:a16="http://schemas.microsoft.com/office/drawing/2014/main" xmlns="" id="{44394DF6-BEB5-4CBF-8D3E-51F2E42448F7}"/>
              </a:ext>
            </a:extLst>
          </p:cNvPr>
          <p:cNvSpPr txBox="1"/>
          <p:nvPr/>
        </p:nvSpPr>
        <p:spPr>
          <a:xfrm>
            <a:off x="408836" y="2838161"/>
            <a:ext cx="11171141" cy="5262979"/>
          </a:xfrm>
          <a:prstGeom prst="rect">
            <a:avLst/>
          </a:prstGeom>
          <a:noFill/>
        </p:spPr>
        <p:txBody>
          <a:bodyPr wrap="square">
            <a:spAutoFit/>
          </a:bodyPr>
          <a:lstStyle/>
          <a:p>
            <a:r>
              <a:rPr lang="it-IT" sz="2400" b="1" dirty="0"/>
              <a:t>Primo step</a:t>
            </a:r>
          </a:p>
          <a:p>
            <a:r>
              <a:rPr lang="it-IT" sz="2400" b="1" dirty="0"/>
              <a:t> Avvio delle attività per il riconoscimento del Distretto</a:t>
            </a:r>
            <a:r>
              <a:rPr lang="it-IT" sz="2400" dirty="0"/>
              <a:t>:</a:t>
            </a:r>
          </a:p>
          <a:p>
            <a:r>
              <a:rPr lang="it-IT" sz="2400" dirty="0"/>
              <a:t> a) Costituzione del comitato promotore: raggruppamento di soggetti pubblici e privati, con questi ultimi a carattere maggioritario, rappresentativo del tessuto socioeconomico del territorio/filiera di riferimento. Obiettivo del comitato è quello di presentare all’Amministrazione Regionale la proposta e l’individuazione del distretto. Il comitato individua il capofila, propone l’organizzazione amministrativa, organizza l’animazione territoriale, svolge attività di supporto per la costituzione del distretto, fornisce servizi che agevolano l’ iter per la realizzazione del piano di distretto.</a:t>
            </a:r>
          </a:p>
          <a:p>
            <a:r>
              <a:rPr lang="it-IT" sz="2400" dirty="0"/>
              <a:t> b) Animazione territoriale ed elaborazione della strategia condivisa: l’animazione deve prevedere non meno di sei incontri pubblici di condivisione, deve essere redato un verbale ove vi siano indicate le modalità di convocazione, gli argomenti discussi, le decisioni prese, per far ciò può avvalersi dell’A.T. dell’Agenzia </a:t>
            </a:r>
            <a:r>
              <a:rPr lang="it-IT" sz="2400" dirty="0" err="1"/>
              <a:t>Laore</a:t>
            </a:r>
            <a:r>
              <a:rPr lang="it-IT" sz="2400" dirty="0"/>
              <a:t>. </a:t>
            </a:r>
          </a:p>
          <a:p>
            <a:r>
              <a:rPr lang="it-IT" sz="2400" dirty="0"/>
              <a:t>c) Istruttoria domanda di riconoscimento: da inviare all’Assessorato regionale Agricoltura</a:t>
            </a:r>
          </a:p>
        </p:txBody>
      </p:sp>
    </p:spTree>
    <p:extLst>
      <p:ext uri="{BB962C8B-B14F-4D97-AF65-F5344CB8AC3E}">
        <p14:creationId xmlns:p14="http://schemas.microsoft.com/office/powerpoint/2010/main" val="3029624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2" name="CasellaDiTesto 11">
            <a:extLst>
              <a:ext uri="{FF2B5EF4-FFF2-40B4-BE49-F238E27FC236}">
                <a16:creationId xmlns:a16="http://schemas.microsoft.com/office/drawing/2014/main" xmlns="" id="{FE5334E5-D141-42BF-BD18-6DFEDCFE294F}"/>
              </a:ext>
            </a:extLst>
          </p:cNvPr>
          <p:cNvSpPr txBox="1"/>
          <p:nvPr/>
        </p:nvSpPr>
        <p:spPr>
          <a:xfrm>
            <a:off x="367360" y="1880247"/>
            <a:ext cx="8055032" cy="584775"/>
          </a:xfrm>
          <a:prstGeom prst="rect">
            <a:avLst/>
          </a:prstGeom>
          <a:noFill/>
        </p:spPr>
        <p:txBody>
          <a:bodyPr wrap="square">
            <a:spAutoFit/>
          </a:bodyPr>
          <a:lstStyle/>
          <a:p>
            <a:r>
              <a:rPr lang="it-IT" sz="3200" b="1" dirty="0"/>
              <a:t>PROCESSO  DI RICONOSCIMENTO</a:t>
            </a:r>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66800" y="4770638"/>
            <a:ext cx="10058400" cy="3506688"/>
          </a:xfrm>
          <a:prstGeom prst="rect">
            <a:avLst/>
          </a:prstGeom>
        </p:spPr>
      </p:pic>
      <p:sp>
        <p:nvSpPr>
          <p:cNvPr id="15" name="CasellaDiTesto 14">
            <a:extLst>
              <a:ext uri="{FF2B5EF4-FFF2-40B4-BE49-F238E27FC236}">
                <a16:creationId xmlns:a16="http://schemas.microsoft.com/office/drawing/2014/main" xmlns="" id="{6162B3A2-D7CD-4DCD-8E8E-26E993DB28B3}"/>
              </a:ext>
            </a:extLst>
          </p:cNvPr>
          <p:cNvSpPr txBox="1"/>
          <p:nvPr/>
        </p:nvSpPr>
        <p:spPr>
          <a:xfrm>
            <a:off x="408836" y="2786342"/>
            <a:ext cx="11037011" cy="3416320"/>
          </a:xfrm>
          <a:prstGeom prst="rect">
            <a:avLst/>
          </a:prstGeom>
          <a:noFill/>
        </p:spPr>
        <p:txBody>
          <a:bodyPr wrap="square">
            <a:spAutoFit/>
          </a:bodyPr>
          <a:lstStyle/>
          <a:p>
            <a:r>
              <a:rPr lang="it-IT" sz="2400" dirty="0"/>
              <a:t>Il soggetto proponente deve garantire la più ampia concertazione coinvolgendo le rappresentanze economiche, sociali e istituzionali del territorio. Deve, inoltre, essere svolta un’azione di animazione territoriale destinata a promuovere la costituzione del distretto, attraverso non meno di sei incontri pubblici di condivisione. Per ogni incontro deve essere redato un verbale che riporti: </a:t>
            </a:r>
          </a:p>
          <a:p>
            <a:r>
              <a:rPr lang="it-IT" sz="2400" dirty="0"/>
              <a:t>• le modalità di convocazione; </a:t>
            </a:r>
          </a:p>
          <a:p>
            <a:r>
              <a:rPr lang="it-IT" sz="2400" dirty="0"/>
              <a:t>• l’elenco e la firma dei soggetti partecipanti; </a:t>
            </a:r>
          </a:p>
          <a:p>
            <a:r>
              <a:rPr lang="it-IT" sz="2400" dirty="0"/>
              <a:t>• gli argomenti discussi; </a:t>
            </a:r>
          </a:p>
          <a:p>
            <a:r>
              <a:rPr lang="it-IT" sz="2400" dirty="0"/>
              <a:t>• le decisioni prese</a:t>
            </a:r>
          </a:p>
        </p:txBody>
      </p:sp>
    </p:spTree>
    <p:extLst>
      <p:ext uri="{BB962C8B-B14F-4D97-AF65-F5344CB8AC3E}">
        <p14:creationId xmlns:p14="http://schemas.microsoft.com/office/powerpoint/2010/main" val="142953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2" name="CasellaDiTesto 11">
            <a:extLst>
              <a:ext uri="{FF2B5EF4-FFF2-40B4-BE49-F238E27FC236}">
                <a16:creationId xmlns:a16="http://schemas.microsoft.com/office/drawing/2014/main" xmlns="" id="{FE5334E5-D141-42BF-BD18-6DFEDCFE294F}"/>
              </a:ext>
            </a:extLst>
          </p:cNvPr>
          <p:cNvSpPr txBox="1"/>
          <p:nvPr/>
        </p:nvSpPr>
        <p:spPr>
          <a:xfrm>
            <a:off x="392642" y="1060948"/>
            <a:ext cx="8055032" cy="584775"/>
          </a:xfrm>
          <a:prstGeom prst="rect">
            <a:avLst/>
          </a:prstGeom>
          <a:noFill/>
        </p:spPr>
        <p:txBody>
          <a:bodyPr wrap="square">
            <a:spAutoFit/>
          </a:bodyPr>
          <a:lstStyle/>
          <a:p>
            <a:r>
              <a:rPr lang="it-IT" sz="3200" b="1" dirty="0"/>
              <a:t>IL RICONOSCIMENTO PREVEDE INOLTRE</a:t>
            </a:r>
          </a:p>
        </p:txBody>
      </p:sp>
      <p:sp>
        <p:nvSpPr>
          <p:cNvPr id="13" name="CasellaDiTesto 12">
            <a:extLst>
              <a:ext uri="{FF2B5EF4-FFF2-40B4-BE49-F238E27FC236}">
                <a16:creationId xmlns:a16="http://schemas.microsoft.com/office/drawing/2014/main" xmlns="" id="{065E48B3-E84D-47B3-A052-25DA998E0644}"/>
              </a:ext>
            </a:extLst>
          </p:cNvPr>
          <p:cNvSpPr txBox="1"/>
          <p:nvPr/>
        </p:nvSpPr>
        <p:spPr>
          <a:xfrm>
            <a:off x="343443" y="1566141"/>
            <a:ext cx="11111498" cy="1477328"/>
          </a:xfrm>
          <a:prstGeom prst="rect">
            <a:avLst/>
          </a:prstGeom>
          <a:noFill/>
        </p:spPr>
        <p:txBody>
          <a:bodyPr wrap="square">
            <a:spAutoFit/>
          </a:bodyPr>
          <a:lstStyle/>
          <a:p>
            <a:pPr marL="514350" indent="-514350">
              <a:buAutoNum type="alphaLcParenR"/>
            </a:pPr>
            <a:r>
              <a:rPr lang="it-IT" dirty="0"/>
              <a:t>Piano di Distretto deve contenere una dettagliata relazione che riporta: </a:t>
            </a:r>
          </a:p>
          <a:p>
            <a:r>
              <a:rPr lang="it-IT" dirty="0"/>
              <a:t>- Lo stato attuale del distretto - Anali SWOT: punti di forza, debolezze, rischi, opportunità, nonché i fabbisogni - Piano programmatico di sviluppo realizzato attraverso la coprogettazione </a:t>
            </a:r>
          </a:p>
          <a:p>
            <a:r>
              <a:rPr lang="it-IT" dirty="0"/>
              <a:t>b) Forma giuridica del Distretto Il Distretto deve essere costituito con atto pubblico, deve essere un soggetto giuridico di diritto privato</a:t>
            </a:r>
          </a:p>
        </p:txBody>
      </p:sp>
      <p:sp>
        <p:nvSpPr>
          <p:cNvPr id="14" name="CasellaDiTesto 13">
            <a:extLst>
              <a:ext uri="{FF2B5EF4-FFF2-40B4-BE49-F238E27FC236}">
                <a16:creationId xmlns:a16="http://schemas.microsoft.com/office/drawing/2014/main" xmlns="" id="{FE5334E5-D141-42BF-BD18-6DFEDCFE294F}"/>
              </a:ext>
            </a:extLst>
          </p:cNvPr>
          <p:cNvSpPr txBox="1"/>
          <p:nvPr/>
        </p:nvSpPr>
        <p:spPr>
          <a:xfrm>
            <a:off x="412300" y="3096005"/>
            <a:ext cx="8055032" cy="584775"/>
          </a:xfrm>
          <a:prstGeom prst="rect">
            <a:avLst/>
          </a:prstGeom>
          <a:noFill/>
        </p:spPr>
        <p:txBody>
          <a:bodyPr wrap="square">
            <a:spAutoFit/>
          </a:bodyPr>
          <a:lstStyle/>
          <a:p>
            <a:r>
              <a:rPr lang="it-IT" sz="3200" b="1" dirty="0"/>
              <a:t>FUNZIONAMENTO DEL DISTRETTO</a:t>
            </a:r>
          </a:p>
        </p:txBody>
      </p:sp>
      <p:sp>
        <p:nvSpPr>
          <p:cNvPr id="3" name="Rettangolo 2"/>
          <p:cNvSpPr/>
          <p:nvPr/>
        </p:nvSpPr>
        <p:spPr>
          <a:xfrm>
            <a:off x="327054" y="3680780"/>
            <a:ext cx="11063223" cy="2031325"/>
          </a:xfrm>
          <a:prstGeom prst="rect">
            <a:avLst/>
          </a:prstGeom>
        </p:spPr>
        <p:txBody>
          <a:bodyPr wrap="square">
            <a:spAutoFit/>
          </a:bodyPr>
          <a:lstStyle/>
          <a:p>
            <a:pPr algn="just"/>
            <a:r>
              <a:rPr lang="it-IT" dirty="0"/>
              <a:t>E’ disciplinato dallo statuto. Sono organi del Distretto:</a:t>
            </a:r>
          </a:p>
          <a:p>
            <a:pPr algn="just"/>
            <a:r>
              <a:rPr lang="it-IT" dirty="0"/>
              <a:t> - Assemblea - Consiglio direttivo - Presidente del Distretto - Tavolo di consultazione - Organo di controllo</a:t>
            </a:r>
          </a:p>
          <a:p>
            <a:pPr algn="just"/>
            <a:r>
              <a:rPr lang="it-IT" dirty="0"/>
              <a:t> Il capitale sociale non deve essere inferiore a 10.000,00 €. </a:t>
            </a:r>
          </a:p>
          <a:p>
            <a:pPr algn="just"/>
            <a:r>
              <a:rPr lang="it-IT" dirty="0"/>
              <a:t>Il Distretto deve prevedere un regolamento che definisce: modalità di elezione, adesione dei soci, reclutamento e compiti del personale, convocazione degli organi, quote, e procedure per l’acquisizione i beni e servizi. Il procedimento di riconoscimento dei Distretto è coordinato dal Direttore Generale dell’Assessorato dell’Agricoltura e Riforma Agro-Pastorale</a:t>
            </a:r>
          </a:p>
        </p:txBody>
      </p:sp>
      <p:sp>
        <p:nvSpPr>
          <p:cNvPr id="4" name="Rettangolo 3"/>
          <p:cNvSpPr/>
          <p:nvPr/>
        </p:nvSpPr>
        <p:spPr>
          <a:xfrm>
            <a:off x="347636" y="5580112"/>
            <a:ext cx="11042641" cy="2031325"/>
          </a:xfrm>
          <a:prstGeom prst="rect">
            <a:avLst/>
          </a:prstGeom>
        </p:spPr>
        <p:txBody>
          <a:bodyPr wrap="square">
            <a:spAutoFit/>
          </a:bodyPr>
          <a:lstStyle/>
          <a:p>
            <a:pPr algn="just"/>
            <a:r>
              <a:rPr lang="it-IT" dirty="0"/>
              <a:t>E’ disciplinato dallo statuto. Sono organi del Distretto:</a:t>
            </a:r>
          </a:p>
          <a:p>
            <a:pPr algn="just"/>
            <a:r>
              <a:rPr lang="it-IT" dirty="0"/>
              <a:t> - Assemblea - Consiglio direttivo - Presidente del Distretto - Tavolo di consultazione - Organo di controllo</a:t>
            </a:r>
          </a:p>
          <a:p>
            <a:pPr algn="just"/>
            <a:r>
              <a:rPr lang="it-IT" dirty="0"/>
              <a:t> Il capitale sociale non deve essere inferiore a 10.000,00 €. </a:t>
            </a:r>
          </a:p>
          <a:p>
            <a:pPr algn="just"/>
            <a:r>
              <a:rPr lang="it-IT" dirty="0"/>
              <a:t>Il Distretto deve prevedere un regolamento che definisce: modalità di elezione, adesione dei soci, reclutamento e compiti del personale, convocazione degli organi, quote, e procedure per l’acquisizione i beni e servizi. Il procedimento di riconoscimento dei Distretto è coordinato dal Direttore Generale dell’Assessorato dell’Agricoltura e Riforma Agro-Pastorale</a:t>
            </a:r>
          </a:p>
        </p:txBody>
      </p:sp>
    </p:spTree>
    <p:extLst>
      <p:ext uri="{BB962C8B-B14F-4D97-AF65-F5344CB8AC3E}">
        <p14:creationId xmlns:p14="http://schemas.microsoft.com/office/powerpoint/2010/main" val="5424198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3" name="CasellaDiTesto 12">
            <a:extLst>
              <a:ext uri="{FF2B5EF4-FFF2-40B4-BE49-F238E27FC236}">
                <a16:creationId xmlns:a16="http://schemas.microsoft.com/office/drawing/2014/main" xmlns="" id="{5800336B-E95B-44C7-8416-CA2ADD18CDF0}"/>
              </a:ext>
            </a:extLst>
          </p:cNvPr>
          <p:cNvSpPr txBox="1"/>
          <p:nvPr/>
        </p:nvSpPr>
        <p:spPr>
          <a:xfrm>
            <a:off x="335360" y="1384653"/>
            <a:ext cx="10404025" cy="584775"/>
          </a:xfrm>
          <a:prstGeom prst="rect">
            <a:avLst/>
          </a:prstGeom>
          <a:noFill/>
        </p:spPr>
        <p:txBody>
          <a:bodyPr wrap="square">
            <a:spAutoFit/>
          </a:bodyPr>
          <a:lstStyle/>
          <a:p>
            <a:r>
              <a:rPr lang="it-IT" sz="3200" b="1" dirty="0"/>
              <a:t>QUALI TEMI PROGRAMMATICI PER UN DISTRETTO RURALE ?</a:t>
            </a:r>
          </a:p>
        </p:txBody>
      </p:sp>
      <p:sp>
        <p:nvSpPr>
          <p:cNvPr id="15" name="CasellaDiTesto 14">
            <a:extLst>
              <a:ext uri="{FF2B5EF4-FFF2-40B4-BE49-F238E27FC236}">
                <a16:creationId xmlns:a16="http://schemas.microsoft.com/office/drawing/2014/main" xmlns="" id="{625FD260-894A-4563-9A16-FEE1A2BCE4FA}"/>
              </a:ext>
            </a:extLst>
          </p:cNvPr>
          <p:cNvSpPr txBox="1"/>
          <p:nvPr/>
        </p:nvSpPr>
        <p:spPr>
          <a:xfrm>
            <a:off x="335360" y="2248120"/>
            <a:ext cx="10153128" cy="2856231"/>
          </a:xfrm>
          <a:prstGeom prst="rect">
            <a:avLst/>
          </a:prstGeom>
          <a:noFill/>
        </p:spPr>
        <p:txBody>
          <a:bodyPr wrap="square">
            <a:spAutoFit/>
          </a:bodyPr>
          <a:lstStyle/>
          <a:p>
            <a:pPr>
              <a:lnSpc>
                <a:spcPct val="107000"/>
              </a:lnSpc>
              <a:spcAft>
                <a:spcPts val="800"/>
              </a:spcAft>
            </a:pPr>
            <a:r>
              <a:rPr lang="it-IT" sz="2400" b="1" dirty="0">
                <a:effectLst/>
                <a:latin typeface="Calibri" panose="020F0502020204030204" pitchFamily="34" charset="0"/>
                <a:ea typeface="Calibri" panose="020F0502020204030204" pitchFamily="34" charset="0"/>
                <a:cs typeface="Times New Roman" panose="02020603050405020304" pitchFamily="18" charset="0"/>
              </a:rPr>
              <a:t>Riqualificazione del paesaggio rurale , miglioramento e valorizzazione dell’ambiente</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-Patrimonio naturale e rete ecologico</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-Turismo in ambito rurale e ospitalità diffusa</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-Offerta culturale integrata (</a:t>
            </a:r>
            <a:r>
              <a:rPr lang="it-IT" sz="2400" dirty="0" err="1">
                <a:effectLst/>
                <a:latin typeface="Calibri" panose="020F0502020204030204" pitchFamily="34" charset="0"/>
                <a:ea typeface="Calibri" panose="020F0502020204030204" pitchFamily="34" charset="0"/>
                <a:cs typeface="Times New Roman" panose="02020603050405020304" pitchFamily="18" charset="0"/>
              </a:rPr>
              <a:t>musei,beni</a:t>
            </a:r>
            <a:r>
              <a:rPr lang="it-IT" sz="2400" dirty="0">
                <a:effectLst/>
                <a:latin typeface="Calibri" panose="020F0502020204030204" pitchFamily="34" charset="0"/>
                <a:ea typeface="Calibri" panose="020F0502020204030204" pitchFamily="34" charset="0"/>
                <a:cs typeface="Times New Roman" panose="02020603050405020304" pitchFamily="18" charset="0"/>
              </a:rPr>
              <a:t> </a:t>
            </a:r>
            <a:r>
              <a:rPr lang="it-IT" sz="2400" dirty="0" err="1">
                <a:effectLst/>
                <a:latin typeface="Calibri" panose="020F0502020204030204" pitchFamily="34" charset="0"/>
                <a:ea typeface="Calibri" panose="020F0502020204030204" pitchFamily="34" charset="0"/>
                <a:cs typeface="Times New Roman" panose="02020603050405020304" pitchFamily="18" charset="0"/>
              </a:rPr>
              <a:t>culturali,ect</a:t>
            </a:r>
            <a:r>
              <a:rPr lang="it-IT" sz="24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a:t>
            </a:r>
            <a:r>
              <a:rPr lang="it-IT" sz="2400" dirty="0" err="1">
                <a:effectLst/>
                <a:latin typeface="Calibri" panose="020F0502020204030204" pitchFamily="34" charset="0"/>
                <a:ea typeface="Calibri" panose="020F0502020204030204" pitchFamily="34" charset="0"/>
                <a:cs typeface="Times New Roman" panose="02020603050405020304" pitchFamily="18" charset="0"/>
              </a:rPr>
              <a:t>Selvicoltura,forestazione</a:t>
            </a:r>
            <a:r>
              <a:rPr lang="it-IT" sz="2400" dirty="0">
                <a:effectLst/>
                <a:latin typeface="Calibri" panose="020F0502020204030204" pitchFamily="34" charset="0"/>
                <a:ea typeface="Calibri" panose="020F0502020204030204" pitchFamily="34" charset="0"/>
                <a:cs typeface="Times New Roman" panose="02020603050405020304" pitchFamily="18" charset="0"/>
              </a:rPr>
              <a:t> e filiera delle biomasse</a:t>
            </a:r>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93290" y="5449117"/>
            <a:ext cx="8133412" cy="2446128"/>
          </a:xfrm>
          <a:prstGeom prst="rect">
            <a:avLst/>
          </a:prstGeom>
        </p:spPr>
      </p:pic>
    </p:spTree>
    <p:extLst>
      <p:ext uri="{BB962C8B-B14F-4D97-AF65-F5344CB8AC3E}">
        <p14:creationId xmlns:p14="http://schemas.microsoft.com/office/powerpoint/2010/main" val="125082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3" name="CasellaDiTesto 12">
            <a:extLst>
              <a:ext uri="{FF2B5EF4-FFF2-40B4-BE49-F238E27FC236}">
                <a16:creationId xmlns:a16="http://schemas.microsoft.com/office/drawing/2014/main" xmlns="" id="{5800336B-E95B-44C7-8416-CA2ADD18CDF0}"/>
              </a:ext>
            </a:extLst>
          </p:cNvPr>
          <p:cNvSpPr txBox="1"/>
          <p:nvPr/>
        </p:nvSpPr>
        <p:spPr>
          <a:xfrm>
            <a:off x="335360" y="1384653"/>
            <a:ext cx="10404025" cy="584775"/>
          </a:xfrm>
          <a:prstGeom prst="rect">
            <a:avLst/>
          </a:prstGeom>
          <a:noFill/>
        </p:spPr>
        <p:txBody>
          <a:bodyPr wrap="square">
            <a:spAutoFit/>
          </a:bodyPr>
          <a:lstStyle/>
          <a:p>
            <a:r>
              <a:rPr lang="it-IT" sz="3200" b="1" dirty="0"/>
              <a:t>QUALI TEMI PROGRAMMATICI PER UN DISTRETTO RURALE ?</a:t>
            </a:r>
          </a:p>
        </p:txBody>
      </p:sp>
      <p:sp>
        <p:nvSpPr>
          <p:cNvPr id="16" name="CasellaDiTesto 15">
            <a:extLst>
              <a:ext uri="{FF2B5EF4-FFF2-40B4-BE49-F238E27FC236}">
                <a16:creationId xmlns:a16="http://schemas.microsoft.com/office/drawing/2014/main" xmlns="" id="{9AC5C083-8D73-4868-9868-58D598C2C423}"/>
              </a:ext>
            </a:extLst>
          </p:cNvPr>
          <p:cNvSpPr txBox="1"/>
          <p:nvPr/>
        </p:nvSpPr>
        <p:spPr>
          <a:xfrm>
            <a:off x="457111" y="2477126"/>
            <a:ext cx="8055032" cy="5447645"/>
          </a:xfrm>
          <a:prstGeom prst="rect">
            <a:avLst/>
          </a:prstGeom>
          <a:noFill/>
        </p:spPr>
        <p:txBody>
          <a:bodyPr wrap="square">
            <a:spAutoFit/>
          </a:bodyPr>
          <a:lstStyle/>
          <a:p>
            <a:pPr>
              <a:lnSpc>
                <a:spcPct val="107000"/>
              </a:lnSpc>
              <a:spcAft>
                <a:spcPts val="800"/>
              </a:spcAft>
            </a:pPr>
            <a:r>
              <a:rPr lang="it-IT" sz="2400" b="1" dirty="0">
                <a:effectLst/>
                <a:latin typeface="Calibri" panose="020F0502020204030204" pitchFamily="34" charset="0"/>
                <a:ea typeface="Calibri" panose="020F0502020204030204" pitchFamily="34" charset="0"/>
                <a:cs typeface="Times New Roman" panose="02020603050405020304" pitchFamily="18" charset="0"/>
              </a:rPr>
              <a:t>Competitività del territorio</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-Agricoltura e agroalimentare tipico locale</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-Artigianato di pregio</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-Recupero, innovazione e valorizzazione delle produzioni locali</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-Viabilità e mobilita</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-Tecnologie dell’informazione e della comunicazione </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-Architettura e fabbricati rurali</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-Fonti energetiche rinnovabili</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-Gestione razionale dei rifiuti</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-Ciclo integrato delle acque</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-Rilancio zootecnico legato all’ambiente</a:t>
            </a:r>
            <a:endParaRPr lang="it-IT" sz="2400" dirty="0"/>
          </a:p>
        </p:txBody>
      </p:sp>
    </p:spTree>
    <p:extLst>
      <p:ext uri="{BB962C8B-B14F-4D97-AF65-F5344CB8AC3E}">
        <p14:creationId xmlns:p14="http://schemas.microsoft.com/office/powerpoint/2010/main" val="2111097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3" name="CasellaDiTesto 12">
            <a:extLst>
              <a:ext uri="{FF2B5EF4-FFF2-40B4-BE49-F238E27FC236}">
                <a16:creationId xmlns:a16="http://schemas.microsoft.com/office/drawing/2014/main" xmlns="" id="{5800336B-E95B-44C7-8416-CA2ADD18CDF0}"/>
              </a:ext>
            </a:extLst>
          </p:cNvPr>
          <p:cNvSpPr txBox="1"/>
          <p:nvPr/>
        </p:nvSpPr>
        <p:spPr>
          <a:xfrm>
            <a:off x="335360" y="1384653"/>
            <a:ext cx="10404025" cy="584775"/>
          </a:xfrm>
          <a:prstGeom prst="rect">
            <a:avLst/>
          </a:prstGeom>
          <a:noFill/>
        </p:spPr>
        <p:txBody>
          <a:bodyPr wrap="square">
            <a:spAutoFit/>
          </a:bodyPr>
          <a:lstStyle/>
          <a:p>
            <a:r>
              <a:rPr lang="it-IT" sz="3200" b="1" dirty="0"/>
              <a:t>QUALI TEMI PROGRAMMATICI PER UN DISTRETTO RURALE ?</a:t>
            </a:r>
          </a:p>
        </p:txBody>
      </p:sp>
      <p:sp>
        <p:nvSpPr>
          <p:cNvPr id="15" name="CasellaDiTesto 14">
            <a:extLst>
              <a:ext uri="{FF2B5EF4-FFF2-40B4-BE49-F238E27FC236}">
                <a16:creationId xmlns:a16="http://schemas.microsoft.com/office/drawing/2014/main" xmlns="" id="{2DE7B40B-37E0-4451-832C-1A04454E4608}"/>
              </a:ext>
            </a:extLst>
          </p:cNvPr>
          <p:cNvSpPr txBox="1"/>
          <p:nvPr/>
        </p:nvSpPr>
        <p:spPr>
          <a:xfrm>
            <a:off x="457111" y="2240871"/>
            <a:ext cx="8055032" cy="2950488"/>
          </a:xfrm>
          <a:prstGeom prst="rect">
            <a:avLst/>
          </a:prstGeom>
          <a:noFill/>
        </p:spPr>
        <p:txBody>
          <a:bodyPr wrap="square">
            <a:spAutoFit/>
          </a:bodyPr>
          <a:lstStyle/>
          <a:p>
            <a:pPr>
              <a:lnSpc>
                <a:spcPct val="107000"/>
              </a:lnSpc>
              <a:spcAft>
                <a:spcPts val="800"/>
              </a:spcAft>
            </a:pPr>
            <a:r>
              <a:rPr lang="it-IT" sz="2400" b="1" dirty="0">
                <a:effectLst/>
                <a:latin typeface="Calibri" panose="020F0502020204030204" pitchFamily="34" charset="0"/>
                <a:ea typeface="Calibri" panose="020F0502020204030204" pitchFamily="34" charset="0"/>
                <a:cs typeface="Times New Roman" panose="02020603050405020304" pitchFamily="18" charset="0"/>
              </a:rPr>
              <a:t>Qualità della vita e valorizzazione della ruralità</a:t>
            </a:r>
          </a:p>
          <a:p>
            <a:pPr>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a:t>
            </a:r>
            <a:r>
              <a:rPr lang="it-IT" sz="2400" dirty="0">
                <a:effectLst/>
                <a:latin typeface="Calibri" panose="020F0502020204030204" pitchFamily="34" charset="0"/>
                <a:ea typeface="Calibri" panose="020F0502020204030204" pitchFamily="34" charset="0"/>
                <a:cs typeface="Times New Roman" panose="02020603050405020304" pitchFamily="18" charset="0"/>
              </a:rPr>
              <a:t>Servizi e assistenza sociale e sanitaria alla persona</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-Animazione e sensibilizzazione territoriale</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-Sicurezza sociale e protezione civile</a:t>
            </a:r>
          </a:p>
          <a:p>
            <a:pPr>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-Formazione, informazione, educazione in ambiente rurale</a:t>
            </a:r>
          </a:p>
          <a:p>
            <a:r>
              <a:rPr lang="it-IT" sz="2400" dirty="0">
                <a:effectLst/>
                <a:latin typeface="Calibri" panose="020F0502020204030204" pitchFamily="34" charset="0"/>
                <a:ea typeface="Calibri" panose="020F0502020204030204" pitchFamily="34" charset="0"/>
                <a:cs typeface="Times New Roman" panose="02020603050405020304" pitchFamily="18" charset="0"/>
              </a:rPr>
              <a:t>-Marketing territoriale.</a:t>
            </a:r>
            <a:endParaRPr lang="it-IT" sz="2400" dirty="0"/>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65436" y="5218293"/>
            <a:ext cx="4389120" cy="2743200"/>
          </a:xfrm>
          <a:prstGeom prst="rect">
            <a:avLst/>
          </a:prstGeom>
        </p:spPr>
      </p:pic>
    </p:spTree>
    <p:extLst>
      <p:ext uri="{BB962C8B-B14F-4D97-AF65-F5344CB8AC3E}">
        <p14:creationId xmlns:p14="http://schemas.microsoft.com/office/powerpoint/2010/main" val="3567349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4" name="CasellaDiTesto 13">
            <a:extLst>
              <a:ext uri="{FF2B5EF4-FFF2-40B4-BE49-F238E27FC236}">
                <a16:creationId xmlns:a16="http://schemas.microsoft.com/office/drawing/2014/main" xmlns="" id="{5A7D3EE9-A0C8-4495-BAE7-77037F23E2D5}"/>
              </a:ext>
            </a:extLst>
          </p:cNvPr>
          <p:cNvSpPr txBox="1"/>
          <p:nvPr/>
        </p:nvSpPr>
        <p:spPr>
          <a:xfrm>
            <a:off x="-1600919" y="1350760"/>
            <a:ext cx="11039489" cy="584775"/>
          </a:xfrm>
          <a:prstGeom prst="rect">
            <a:avLst/>
          </a:prstGeom>
          <a:noFill/>
        </p:spPr>
        <p:txBody>
          <a:bodyPr wrap="square">
            <a:spAutoFit/>
          </a:bodyPr>
          <a:lstStyle/>
          <a:p>
            <a:pPr algn="ctr"/>
            <a:r>
              <a:rPr lang="it-IT" sz="3200" b="1" dirty="0"/>
              <a:t>OPPORTUNITA’ OFFERTE DAI DISTRETTI </a:t>
            </a:r>
          </a:p>
        </p:txBody>
      </p:sp>
      <p:sp>
        <p:nvSpPr>
          <p:cNvPr id="16" name="CasellaDiTesto 15">
            <a:extLst>
              <a:ext uri="{FF2B5EF4-FFF2-40B4-BE49-F238E27FC236}">
                <a16:creationId xmlns:a16="http://schemas.microsoft.com/office/drawing/2014/main" xmlns="" id="{A5B550A5-65E0-4D58-BA3B-05B36DA77A1F}"/>
              </a:ext>
            </a:extLst>
          </p:cNvPr>
          <p:cNvSpPr txBox="1"/>
          <p:nvPr/>
        </p:nvSpPr>
        <p:spPr>
          <a:xfrm>
            <a:off x="479376" y="1908627"/>
            <a:ext cx="10949856" cy="3785652"/>
          </a:xfrm>
          <a:prstGeom prst="rect">
            <a:avLst/>
          </a:prstGeom>
          <a:noFill/>
        </p:spPr>
        <p:txBody>
          <a:bodyPr wrap="square">
            <a:spAutoFit/>
          </a:bodyPr>
          <a:lstStyle/>
          <a:p>
            <a:r>
              <a:rPr lang="it-IT" sz="2400" dirty="0"/>
              <a:t>• Pianificare e progettare lo sviluppo economico di aree rurali vaste ed omogenee </a:t>
            </a:r>
          </a:p>
          <a:p>
            <a:r>
              <a:rPr lang="it-IT" sz="2400" dirty="0"/>
              <a:t>• Partecipare a bandi regionali, nazionali (ad ES bando sui distretti del cibo)ed europei • Favorire le aggregazioni territoriali e i processi territoriali di sviluppo in un ottica di governance integrata </a:t>
            </a:r>
          </a:p>
          <a:p>
            <a:r>
              <a:rPr lang="it-IT" sz="2400" dirty="0"/>
              <a:t>• Aggregare territori, attori istituzionali e imprenditoriali </a:t>
            </a:r>
          </a:p>
          <a:p>
            <a:endParaRPr lang="it-IT" sz="2400" dirty="0" smtClean="0"/>
          </a:p>
          <a:p>
            <a:r>
              <a:rPr lang="it-IT" sz="2400" b="1" dirty="0"/>
              <a:t>COME SI FINANZIA IL PROGRAMMA DEL </a:t>
            </a:r>
            <a:r>
              <a:rPr lang="it-IT" sz="2400" b="1" dirty="0" smtClean="0"/>
              <a:t>DISTRETTO</a:t>
            </a:r>
            <a:endParaRPr lang="it-IT" sz="2400" dirty="0"/>
          </a:p>
          <a:p>
            <a:r>
              <a:rPr lang="it-IT" sz="2400" dirty="0" smtClean="0"/>
              <a:t>Fondi </a:t>
            </a:r>
            <a:r>
              <a:rPr lang="it-IT" sz="2400" dirty="0"/>
              <a:t>regionali previsti dalla Legge regionale n. 16/2014: PSR/POR SARDEGNA </a:t>
            </a:r>
          </a:p>
          <a:p>
            <a:r>
              <a:rPr lang="it-IT" sz="2400" dirty="0"/>
              <a:t>Progetti direttamente connessi a Programmi europei </a:t>
            </a:r>
          </a:p>
          <a:p>
            <a:r>
              <a:rPr lang="it-IT" sz="2400" dirty="0"/>
              <a:t>Altre leggi e opportunità di livello nazionale e locale. </a:t>
            </a:r>
          </a:p>
        </p:txBody>
      </p:sp>
    </p:spTree>
    <p:extLst>
      <p:ext uri="{BB962C8B-B14F-4D97-AF65-F5344CB8AC3E}">
        <p14:creationId xmlns:p14="http://schemas.microsoft.com/office/powerpoint/2010/main" val="1558034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pic>
        <p:nvPicPr>
          <p:cNvPr id="4" name="Immagin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71464" y="3899340"/>
            <a:ext cx="10058400" cy="3506688"/>
          </a:xfrm>
          <a:prstGeom prst="rect">
            <a:avLst/>
          </a:prstGeom>
        </p:spPr>
      </p:pic>
      <p:sp>
        <p:nvSpPr>
          <p:cNvPr id="13" name="CasellaDiTesto 12">
            <a:extLst>
              <a:ext uri="{FF2B5EF4-FFF2-40B4-BE49-F238E27FC236}">
                <a16:creationId xmlns:a16="http://schemas.microsoft.com/office/drawing/2014/main" xmlns="" id="{E4D6B8B5-2230-437B-BE11-DB80DE2455E9}"/>
              </a:ext>
            </a:extLst>
          </p:cNvPr>
          <p:cNvSpPr txBox="1"/>
          <p:nvPr/>
        </p:nvSpPr>
        <p:spPr>
          <a:xfrm>
            <a:off x="699320" y="1791247"/>
            <a:ext cx="10941296" cy="3416320"/>
          </a:xfrm>
          <a:prstGeom prst="rect">
            <a:avLst/>
          </a:prstGeom>
          <a:noFill/>
        </p:spPr>
        <p:txBody>
          <a:bodyPr wrap="square">
            <a:spAutoFit/>
          </a:bodyPr>
          <a:lstStyle/>
          <a:p>
            <a:pPr algn="just"/>
            <a:r>
              <a:rPr lang="it-IT" sz="2400" dirty="0"/>
              <a:t>Il distretto rurale diviene al contempo il risultato e il promotore dell’integrazione del contesto territoriale del </a:t>
            </a:r>
            <a:r>
              <a:rPr lang="it-IT" sz="2400" dirty="0" err="1"/>
              <a:t>Gal</a:t>
            </a:r>
            <a:r>
              <a:rPr lang="it-IT" sz="2400" dirty="0"/>
              <a:t> </a:t>
            </a:r>
            <a:r>
              <a:rPr lang="it-IT" sz="2400" dirty="0" err="1"/>
              <a:t>Linas</a:t>
            </a:r>
            <a:r>
              <a:rPr lang="it-IT" sz="2400" dirty="0"/>
              <a:t> Campidano individuando in esso un quadro di convergenza operativa permanente, l’occasione per un virtuoso percorso d’integrazione tra tutti i momenti progettuali presenti. Un percorso capace di realizzare quelle sinergie tra differenti esperienze maturate, costantemente raccomandate da tutti, in grado di configurare un orizzonte a lungo termine dove l’organizzazione distrettuale diviene momento di capitalizzazione di impegni pluriennali svolti e sintesi di governance permanente in grado di rispondere a tutti i bisogni di operatori e popolazioni del nostro territorio.</a:t>
            </a:r>
          </a:p>
        </p:txBody>
      </p:sp>
    </p:spTree>
    <p:extLst>
      <p:ext uri="{BB962C8B-B14F-4D97-AF65-F5344CB8AC3E}">
        <p14:creationId xmlns:p14="http://schemas.microsoft.com/office/powerpoint/2010/main" val="3778540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7174" y="1917004"/>
            <a:ext cx="6529186" cy="2005907"/>
          </a:xfrm>
          <a:prstGeom prst="rect">
            <a:avLst/>
          </a:prstGeom>
        </p:spPr>
      </p:pic>
      <p:sp>
        <p:nvSpPr>
          <p:cNvPr id="8" name="Titolo 7"/>
          <p:cNvSpPr>
            <a:spLocks noGrp="1"/>
          </p:cNvSpPr>
          <p:nvPr>
            <p:ph type="title"/>
          </p:nvPr>
        </p:nvSpPr>
        <p:spPr>
          <a:xfrm>
            <a:off x="2717799" y="1321723"/>
            <a:ext cx="6858000" cy="709696"/>
          </a:xfrm>
        </p:spPr>
        <p:txBody>
          <a:bodyPr>
            <a:normAutofit fontScale="90000"/>
          </a:bodyPr>
          <a:lstStyle/>
          <a:p>
            <a:pPr fontAlgn="base"/>
            <a:r>
              <a:rPr lang="it-IT" sz="1600" dirty="0"/>
              <a:t>I Comuni di Arbus, Gonnosfanadiga, Guspini ,Villacidro e il </a:t>
            </a:r>
            <a:r>
              <a:rPr lang="it-IT" sz="1600" dirty="0" err="1"/>
              <a:t>Gal</a:t>
            </a:r>
            <a:r>
              <a:rPr lang="it-IT" sz="1600" dirty="0"/>
              <a:t> </a:t>
            </a:r>
            <a:r>
              <a:rPr lang="it-IT" sz="1600" dirty="0" err="1"/>
              <a:t>Linas</a:t>
            </a:r>
            <a:r>
              <a:rPr lang="it-IT" sz="1600" dirty="0"/>
              <a:t> Campidano</a:t>
            </a:r>
            <a:br>
              <a:rPr lang="it-IT" sz="1600" dirty="0"/>
            </a:br>
            <a:r>
              <a:rPr lang="it-IT" sz="1600" dirty="0"/>
              <a:t>con l’assistenza tecnica dell’Agenzia </a:t>
            </a:r>
            <a:r>
              <a:rPr lang="it-IT" sz="1600" dirty="0" err="1"/>
              <a:t>Laore</a:t>
            </a:r>
            <a:r>
              <a:rPr lang="it-IT" sz="1600" dirty="0"/>
              <a:t/>
            </a:r>
            <a:br>
              <a:rPr lang="it-IT" sz="1600" dirty="0"/>
            </a:br>
            <a:r>
              <a:rPr lang="it-IT" sz="1600" dirty="0"/>
              <a:t>hanno il piacere di invitarvi a partecipare al</a:t>
            </a:r>
            <a:br>
              <a:rPr lang="it-IT" sz="1600" dirty="0"/>
            </a:br>
            <a:r>
              <a:rPr lang="it-IT" sz="1600" dirty="0"/>
              <a:t>primo incontro di animazione, per la costituzione del </a:t>
            </a:r>
            <a:br>
              <a:rPr lang="it-IT" sz="1600" dirty="0"/>
            </a:br>
            <a:r>
              <a:rPr lang="it-IT" sz="1600" dirty="0"/>
              <a:t/>
            </a:r>
            <a:br>
              <a:rPr lang="it-IT" sz="1600" dirty="0"/>
            </a:br>
            <a:endParaRPr lang="it-IT" sz="1600" dirty="0">
              <a:solidFill>
                <a:schemeClr val="tx2">
                  <a:lumMod val="75000"/>
                </a:schemeClr>
              </a:solidFill>
              <a:latin typeface="Arial Rounded MT Bold" panose="020F0704030504030204" pitchFamily="34" charset="0"/>
              <a:ea typeface="+mn-ea"/>
              <a:cs typeface="Arial" pitchFamily="34" charset="0"/>
            </a:endParaRPr>
          </a:p>
        </p:txBody>
      </p:sp>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sp>
        <p:nvSpPr>
          <p:cNvPr id="11" name="Segnaposto testo 10"/>
          <p:cNvSpPr>
            <a:spLocks noGrp="1"/>
          </p:cNvSpPr>
          <p:nvPr>
            <p:ph type="body" sz="quarter" idx="3"/>
          </p:nvPr>
        </p:nvSpPr>
        <p:spPr>
          <a:xfrm>
            <a:off x="2567608" y="6660232"/>
            <a:ext cx="6859218" cy="567847"/>
          </a:xfrm>
        </p:spPr>
        <p:txBody>
          <a:bodyPr>
            <a:normAutofit/>
          </a:bodyPr>
          <a:lstStyle/>
          <a:p>
            <a:pPr algn="ctr"/>
            <a:r>
              <a:rPr lang="it-IT" sz="1300" b="0" dirty="0">
                <a:solidFill>
                  <a:schemeClr val="tx2">
                    <a:lumMod val="75000"/>
                  </a:schemeClr>
                </a:solidFill>
                <a:latin typeface="Arial Rounded MT Bold" panose="020F0704030504030204" pitchFamily="34" charset="0"/>
                <a:cs typeface="Arial" pitchFamily="34" charset="0"/>
              </a:rPr>
              <a:t>Sono invitati a partecipare </a:t>
            </a:r>
            <a:r>
              <a:rPr lang="it-IT" sz="1300" b="0" dirty="0" smtClean="0">
                <a:solidFill>
                  <a:schemeClr val="tx2">
                    <a:lumMod val="75000"/>
                  </a:schemeClr>
                </a:solidFill>
                <a:latin typeface="Arial Rounded MT Bold" panose="020F0704030504030204" pitchFamily="34" charset="0"/>
                <a:cs typeface="Arial" pitchFamily="34" charset="0"/>
              </a:rPr>
              <a:t>le imprese agricole e di tutti i settori produttivi e dei servizi, </a:t>
            </a:r>
            <a:r>
              <a:rPr lang="it-IT" sz="1300" b="0" dirty="0">
                <a:solidFill>
                  <a:schemeClr val="tx2">
                    <a:lumMod val="75000"/>
                  </a:schemeClr>
                </a:solidFill>
                <a:latin typeface="Arial Rounded MT Bold" panose="020F0704030504030204" pitchFamily="34" charset="0"/>
                <a:cs typeface="Arial" pitchFamily="34" charset="0"/>
              </a:rPr>
              <a:t>associazioni</a:t>
            </a:r>
            <a:r>
              <a:rPr lang="it-IT" sz="1300" b="0" dirty="0" smtClean="0">
                <a:solidFill>
                  <a:schemeClr val="tx2">
                    <a:lumMod val="75000"/>
                  </a:schemeClr>
                </a:solidFill>
                <a:latin typeface="Arial Rounded MT Bold" panose="020F0704030504030204" pitchFamily="34" charset="0"/>
                <a:cs typeface="Arial" pitchFamily="34" charset="0"/>
              </a:rPr>
              <a:t>, </a:t>
            </a:r>
            <a:r>
              <a:rPr lang="it-IT" sz="1300" b="0" dirty="0">
                <a:solidFill>
                  <a:schemeClr val="tx2">
                    <a:lumMod val="75000"/>
                  </a:schemeClr>
                </a:solidFill>
                <a:latin typeface="Arial Rounded MT Bold" panose="020F0704030504030204" pitchFamily="34" charset="0"/>
                <a:cs typeface="Arial" pitchFamily="34" charset="0"/>
              </a:rPr>
              <a:t>enti </a:t>
            </a:r>
            <a:r>
              <a:rPr lang="it-IT" sz="1300" b="0" dirty="0" smtClean="0">
                <a:solidFill>
                  <a:schemeClr val="tx2">
                    <a:lumMod val="75000"/>
                  </a:schemeClr>
                </a:solidFill>
                <a:latin typeface="Arial Rounded MT Bold" panose="020F0704030504030204" pitchFamily="34" charset="0"/>
                <a:cs typeface="Arial" pitchFamily="34" charset="0"/>
              </a:rPr>
              <a:t>pubblici e tutti i portatori di interesse</a:t>
            </a:r>
            <a:endParaRPr lang="it-IT" sz="1300" b="0" dirty="0">
              <a:solidFill>
                <a:schemeClr val="tx2">
                  <a:lumMod val="75000"/>
                </a:schemeClr>
              </a:solidFill>
              <a:latin typeface="Arial Rounded MT Bold" panose="020F0704030504030204" pitchFamily="34" charset="0"/>
              <a:cs typeface="Arial" pitchFamily="34" charset="0"/>
            </a:endParaRPr>
          </a:p>
        </p:txBody>
      </p:sp>
      <p:sp>
        <p:nvSpPr>
          <p:cNvPr id="21" name="Segnaposto contenuto 20"/>
          <p:cNvSpPr>
            <a:spLocks noGrp="1"/>
          </p:cNvSpPr>
          <p:nvPr>
            <p:ph sz="quarter" idx="4"/>
          </p:nvPr>
        </p:nvSpPr>
        <p:spPr>
          <a:xfrm>
            <a:off x="2807175" y="1901034"/>
            <a:ext cx="6416269" cy="432048"/>
          </a:xfrm>
          <a:solidFill>
            <a:schemeClr val="bg1"/>
          </a:solidFill>
        </p:spPr>
        <p:txBody>
          <a:bodyPr>
            <a:normAutofit/>
          </a:bodyPr>
          <a:lstStyle/>
          <a:p>
            <a:pPr algn="ctr">
              <a:buNone/>
            </a:pPr>
            <a:r>
              <a:rPr lang="it-IT" sz="2000" b="1" dirty="0">
                <a:solidFill>
                  <a:schemeClr val="tx2">
                    <a:lumMod val="75000"/>
                  </a:schemeClr>
                </a:solidFill>
                <a:latin typeface="Arial Rounded MT Bold" pitchFamily="34" charset="0"/>
              </a:rPr>
              <a:t> DISTRETTO RURALE LINAS CAMPIDANO</a:t>
            </a:r>
          </a:p>
        </p:txBody>
      </p:sp>
      <p:pic>
        <p:nvPicPr>
          <p:cNvPr id="19" name="Picture 23" descr="Logo Gal Linas Campidano 2013"/>
          <p:cNvPicPr>
            <a:picLocks noChangeAspect="1" noChangeArrowheads="1"/>
          </p:cNvPicPr>
          <p:nvPr/>
        </p:nvPicPr>
        <p:blipFill>
          <a:blip r:embed="rId4"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sp>
        <p:nvSpPr>
          <p:cNvPr id="22" name="Segnaposto contenuto 11"/>
          <p:cNvSpPr txBox="1">
            <a:spLocks/>
          </p:cNvSpPr>
          <p:nvPr/>
        </p:nvSpPr>
        <p:spPr>
          <a:xfrm>
            <a:off x="3988126" y="3919108"/>
            <a:ext cx="4248472" cy="999770"/>
          </a:xfrm>
          <a:prstGeom prst="rect">
            <a:avLst/>
          </a:prstGeom>
        </p:spPr>
        <p:txBody>
          <a:bodyPr vert="horz" lIns="91440" tIns="45720" rIns="91440" bIns="45720" rtlCol="0">
            <a:normAutofit fontScale="40000" lnSpcReduction="20000"/>
          </a:bodyPr>
          <a:lstStyle/>
          <a:p>
            <a:pPr algn="ctr">
              <a:spcBef>
                <a:spcPct val="20000"/>
              </a:spcBef>
              <a:defRPr/>
            </a:pPr>
            <a:endParaRPr lang="it-IT" sz="1900" b="1" dirty="0">
              <a:solidFill>
                <a:schemeClr val="accent3">
                  <a:lumMod val="50000"/>
                </a:schemeClr>
              </a:solidFill>
              <a:latin typeface="Arial Rounded MT Bold" panose="020F0704030504030204" pitchFamily="34" charset="0"/>
              <a:cs typeface="Arial" pitchFamily="34" charset="0"/>
            </a:endParaRPr>
          </a:p>
          <a:p>
            <a:pPr algn="ctr">
              <a:spcBef>
                <a:spcPct val="20000"/>
              </a:spcBef>
              <a:defRPr/>
            </a:pPr>
            <a:r>
              <a:rPr lang="it-IT" sz="6400" b="1" dirty="0">
                <a:solidFill>
                  <a:schemeClr val="tx2">
                    <a:lumMod val="75000"/>
                  </a:schemeClr>
                </a:solidFill>
                <a:latin typeface="Calibri" pitchFamily="34" charset="0"/>
                <a:ea typeface="Arial Unicode MS" pitchFamily="34" charset="-128"/>
                <a:cs typeface="Calibri" pitchFamily="34" charset="0"/>
              </a:rPr>
              <a:t>LUNEDI’ 12 APRILE 2021</a:t>
            </a:r>
          </a:p>
          <a:p>
            <a:pPr algn="ctr">
              <a:spcBef>
                <a:spcPct val="20000"/>
              </a:spcBef>
              <a:defRPr/>
            </a:pPr>
            <a:r>
              <a:rPr lang="it-IT" sz="6400" b="1" dirty="0">
                <a:solidFill>
                  <a:schemeClr val="tx2">
                    <a:lumMod val="75000"/>
                  </a:schemeClr>
                </a:solidFill>
                <a:latin typeface="Calibri" pitchFamily="34" charset="0"/>
                <a:ea typeface="Arial Unicode MS" pitchFamily="34" charset="-128"/>
                <a:cs typeface="Calibri" pitchFamily="34" charset="0"/>
              </a:rPr>
              <a:t>Ore 11:00</a:t>
            </a:r>
          </a:p>
          <a:p>
            <a:pPr algn="ctr">
              <a:spcBef>
                <a:spcPct val="20000"/>
              </a:spcBef>
              <a:defRPr/>
            </a:pPr>
            <a:endParaRPr lang="it-IT" sz="1200" dirty="0">
              <a:solidFill>
                <a:schemeClr val="tx2">
                  <a:lumMod val="75000"/>
                </a:schemeClr>
              </a:solidFill>
              <a:latin typeface="Arial Rounded MT Bold" panose="020F0704030504030204"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p:txBody>
      </p:sp>
      <p:sp>
        <p:nvSpPr>
          <p:cNvPr id="23" name="Segnaposto contenuto 11"/>
          <p:cNvSpPr txBox="1">
            <a:spLocks/>
          </p:cNvSpPr>
          <p:nvPr/>
        </p:nvSpPr>
        <p:spPr>
          <a:xfrm>
            <a:off x="2423592" y="4790824"/>
            <a:ext cx="7200800" cy="1917771"/>
          </a:xfrm>
          <a:prstGeom prst="rect">
            <a:avLst/>
          </a:prstGeom>
        </p:spPr>
        <p:txBody>
          <a:bodyPr vert="horz" lIns="91440" tIns="45720" rIns="91440" bIns="45720" rtlCol="0">
            <a:normAutofit fontScale="32500" lnSpcReduction="20000"/>
          </a:bodyPr>
          <a:lstStyle/>
          <a:p>
            <a:pPr algn="ctr">
              <a:spcBef>
                <a:spcPct val="20000"/>
              </a:spcBef>
              <a:defRPr/>
            </a:pPr>
            <a:endParaRPr lang="it-IT" sz="1900" b="1" dirty="0">
              <a:solidFill>
                <a:schemeClr val="accent3">
                  <a:lumMod val="50000"/>
                </a:schemeClr>
              </a:solidFill>
              <a:latin typeface="Arial Rounded MT Bold" panose="020F0704030504030204" pitchFamily="34" charset="0"/>
              <a:cs typeface="Arial" pitchFamily="34" charset="0"/>
            </a:endParaRPr>
          </a:p>
          <a:p>
            <a:pPr algn="ctr">
              <a:spcBef>
                <a:spcPct val="20000"/>
              </a:spcBef>
              <a:defRPr/>
            </a:pPr>
            <a:r>
              <a:rPr lang="it-IT" sz="6400" dirty="0">
                <a:solidFill>
                  <a:schemeClr val="tx2">
                    <a:lumMod val="75000"/>
                  </a:schemeClr>
                </a:solidFill>
                <a:latin typeface="Calibri" pitchFamily="34" charset="0"/>
                <a:ea typeface="Arial Unicode MS" pitchFamily="34" charset="-128"/>
                <a:cs typeface="Calibri" pitchFamily="34" charset="0"/>
              </a:rPr>
              <a:t> </a:t>
            </a:r>
            <a:endParaRPr lang="it-IT" sz="5600" dirty="0"/>
          </a:p>
          <a:p>
            <a:pPr algn="ctr">
              <a:spcBef>
                <a:spcPct val="20000"/>
              </a:spcBef>
              <a:defRPr/>
            </a:pPr>
            <a:r>
              <a:rPr lang="it-IT" sz="6400" dirty="0" smtClean="0">
                <a:solidFill>
                  <a:schemeClr val="tx2">
                    <a:lumMod val="75000"/>
                  </a:schemeClr>
                </a:solidFill>
                <a:latin typeface="Calibri" pitchFamily="34" charset="0"/>
                <a:ea typeface="Arial Unicode MS" pitchFamily="34" charset="-128"/>
                <a:cs typeface="Calibri" pitchFamily="34" charset="0"/>
              </a:rPr>
              <a:t>Sarà possibile partecipare in videoconferenza mediante </a:t>
            </a:r>
            <a:r>
              <a:rPr lang="it-IT" sz="6400" dirty="0">
                <a:solidFill>
                  <a:schemeClr val="tx2">
                    <a:lumMod val="75000"/>
                  </a:schemeClr>
                </a:solidFill>
                <a:latin typeface="Calibri" pitchFamily="34" charset="0"/>
                <a:ea typeface="Arial Unicode MS" pitchFamily="34" charset="-128"/>
                <a:cs typeface="Calibri" pitchFamily="34" charset="0"/>
              </a:rPr>
              <a:t>la piattaforma Microsoft </a:t>
            </a:r>
            <a:r>
              <a:rPr lang="it-IT" sz="6400" dirty="0" err="1" smtClean="0">
                <a:solidFill>
                  <a:schemeClr val="tx2">
                    <a:lumMod val="75000"/>
                  </a:schemeClr>
                </a:solidFill>
                <a:latin typeface="Calibri" pitchFamily="34" charset="0"/>
                <a:ea typeface="Arial Unicode MS" pitchFamily="34" charset="-128"/>
                <a:cs typeface="Calibri" pitchFamily="34" charset="0"/>
              </a:rPr>
              <a:t>Teams</a:t>
            </a:r>
            <a:r>
              <a:rPr lang="it-IT" sz="6400" dirty="0" smtClean="0">
                <a:solidFill>
                  <a:schemeClr val="tx2">
                    <a:lumMod val="75000"/>
                  </a:schemeClr>
                </a:solidFill>
                <a:latin typeface="Calibri" pitchFamily="34" charset="0"/>
                <a:ea typeface="Arial Unicode MS" pitchFamily="34" charset="-128"/>
                <a:cs typeface="Calibri" pitchFamily="34" charset="0"/>
              </a:rPr>
              <a:t> utilizzando il link disponibile sul sito e sulla pagina </a:t>
            </a:r>
            <a:r>
              <a:rPr lang="it-IT" sz="6400" dirty="0" err="1" smtClean="0">
                <a:solidFill>
                  <a:schemeClr val="tx2">
                    <a:lumMod val="75000"/>
                  </a:schemeClr>
                </a:solidFill>
                <a:latin typeface="Calibri" pitchFamily="34" charset="0"/>
                <a:ea typeface="Arial Unicode MS" pitchFamily="34" charset="-128"/>
                <a:cs typeface="Calibri" pitchFamily="34" charset="0"/>
              </a:rPr>
              <a:t>facebook</a:t>
            </a:r>
            <a:r>
              <a:rPr lang="it-IT" sz="6400" dirty="0" smtClean="0">
                <a:solidFill>
                  <a:schemeClr val="tx2">
                    <a:lumMod val="75000"/>
                  </a:schemeClr>
                </a:solidFill>
                <a:latin typeface="Calibri" pitchFamily="34" charset="0"/>
                <a:ea typeface="Arial Unicode MS" pitchFamily="34" charset="-128"/>
                <a:cs typeface="Calibri" pitchFamily="34" charset="0"/>
              </a:rPr>
              <a:t> del GAL </a:t>
            </a:r>
            <a:r>
              <a:rPr lang="it-IT" sz="6400" dirty="0" err="1" smtClean="0">
                <a:solidFill>
                  <a:schemeClr val="tx2">
                    <a:lumMod val="75000"/>
                  </a:schemeClr>
                </a:solidFill>
                <a:latin typeface="Calibri" pitchFamily="34" charset="0"/>
                <a:ea typeface="Arial Unicode MS" pitchFamily="34" charset="-128"/>
                <a:cs typeface="Calibri" pitchFamily="34" charset="0"/>
              </a:rPr>
              <a:t>Linas</a:t>
            </a:r>
            <a:r>
              <a:rPr lang="it-IT" sz="6400" dirty="0" smtClean="0">
                <a:solidFill>
                  <a:schemeClr val="tx2">
                    <a:lumMod val="75000"/>
                  </a:schemeClr>
                </a:solidFill>
                <a:latin typeface="Calibri" pitchFamily="34" charset="0"/>
                <a:ea typeface="Arial Unicode MS" pitchFamily="34" charset="-128"/>
                <a:cs typeface="Calibri" pitchFamily="34" charset="0"/>
              </a:rPr>
              <a:t> Campidano e sulla pagina </a:t>
            </a:r>
            <a:r>
              <a:rPr lang="it-IT" sz="6400" dirty="0" err="1" smtClean="0">
                <a:solidFill>
                  <a:schemeClr val="tx2">
                    <a:lumMod val="75000"/>
                  </a:schemeClr>
                </a:solidFill>
                <a:latin typeface="Calibri" pitchFamily="34" charset="0"/>
                <a:ea typeface="Arial Unicode MS" pitchFamily="34" charset="-128"/>
                <a:cs typeface="Calibri" pitchFamily="34" charset="0"/>
              </a:rPr>
              <a:t>facebook</a:t>
            </a:r>
            <a:r>
              <a:rPr lang="it-IT" sz="6400" dirty="0" smtClean="0">
                <a:solidFill>
                  <a:schemeClr val="tx2">
                    <a:lumMod val="75000"/>
                  </a:schemeClr>
                </a:solidFill>
                <a:latin typeface="Calibri" pitchFamily="34" charset="0"/>
                <a:ea typeface="Arial Unicode MS" pitchFamily="34" charset="-128"/>
                <a:cs typeface="Calibri" pitchFamily="34" charset="0"/>
              </a:rPr>
              <a:t> del Distretto rurale</a:t>
            </a:r>
            <a:endParaRPr lang="it-IT" sz="6400" dirty="0">
              <a:solidFill>
                <a:schemeClr val="tx2">
                  <a:lumMod val="75000"/>
                </a:schemeClr>
              </a:solidFill>
              <a:latin typeface="Calibri" pitchFamily="34" charset="0"/>
              <a:ea typeface="Arial Unicode MS" pitchFamily="34" charset="-128"/>
              <a:cs typeface="Calibri" pitchFamily="34" charset="0"/>
            </a:endParaRPr>
          </a:p>
          <a:p>
            <a:pPr algn="ctr">
              <a:spcBef>
                <a:spcPct val="20000"/>
              </a:spcBef>
              <a:defRPr/>
            </a:pPr>
            <a:endParaRPr lang="it-IT" sz="8000" dirty="0">
              <a:solidFill>
                <a:schemeClr val="accent3">
                  <a:lumMod val="50000"/>
                </a:schemeClr>
              </a:solidFill>
              <a:latin typeface="Calibri" pitchFamily="34" charset="0"/>
              <a:ea typeface="Arial Unicode MS" pitchFamily="34" charset="-128"/>
              <a:cs typeface="Calibri"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a:p>
            <a:pPr algn="ctr">
              <a:spcBef>
                <a:spcPct val="20000"/>
              </a:spcBef>
              <a:defRPr/>
            </a:pPr>
            <a:endParaRPr lang="it-IT" sz="1600" dirty="0">
              <a:solidFill>
                <a:schemeClr val="accent3">
                  <a:lumMod val="50000"/>
                </a:schemeClr>
              </a:solidFill>
              <a:latin typeface="Arial Rounded MT Bold" panose="020F0704030504030204" pitchFamily="34" charset="0"/>
            </a:endParaRPr>
          </a:p>
        </p:txBody>
      </p:sp>
      <p:pic>
        <p:nvPicPr>
          <p:cNvPr id="2" name="Immagine 1"/>
          <p:cNvPicPr>
            <a:picLocks noChangeAspect="1"/>
          </p:cNvPicPr>
          <p:nvPr/>
        </p:nvPicPr>
        <p:blipFill>
          <a:blip r:embed="rId5"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p:cNvSpPr/>
          <p:nvPr/>
        </p:nvSpPr>
        <p:spPr>
          <a:xfrm>
            <a:off x="2927648" y="7452320"/>
            <a:ext cx="6153291" cy="861774"/>
          </a:xfrm>
          <a:prstGeom prst="rect">
            <a:avLst/>
          </a:prstGeom>
        </p:spPr>
        <p:txBody>
          <a:bodyPr wrap="square">
            <a:spAutoFit/>
          </a:bodyPr>
          <a:lstStyle/>
          <a:p>
            <a:pPr algn="just" fontAlgn="base">
              <a:lnSpc>
                <a:spcPts val="1500"/>
              </a:lnSpc>
            </a:pPr>
            <a:r>
              <a:rPr lang="it-IT" sz="1200" dirty="0">
                <a:solidFill>
                  <a:srgbClr val="000000"/>
                </a:solidFill>
                <a:latin typeface="Calibri Light" panose="020F0302020204030204" pitchFamily="34" charset="0"/>
                <a:ea typeface="Times New Roman" panose="02020603050405020304" pitchFamily="18" charset="0"/>
                <a:cs typeface="Calibri Light" panose="020F0302020204030204" pitchFamily="34" charset="0"/>
              </a:rPr>
              <a:t>Lo scopo principale dell’incontro è quello di</a:t>
            </a:r>
            <a:r>
              <a:rPr lang="it-IT" sz="1200" dirty="0">
                <a:latin typeface="Calibri Light" panose="020F0302020204030204" pitchFamily="34" charset="0"/>
                <a:cs typeface="Calibri Light" panose="020F0302020204030204" pitchFamily="34" charset="0"/>
              </a:rPr>
              <a:t> illustrate le opportunità che un Distretto Rurale può offrire e  </a:t>
            </a:r>
            <a:r>
              <a:rPr lang="it-IT" sz="1200" dirty="0">
                <a:solidFill>
                  <a:srgbClr val="000000"/>
                </a:solidFill>
                <a:latin typeface="Calibri Light" panose="020F0302020204030204" pitchFamily="34" charset="0"/>
                <a:ea typeface="Times New Roman" panose="02020603050405020304" pitchFamily="18" charset="0"/>
                <a:cs typeface="Calibri Light" panose="020F0302020204030204" pitchFamily="34" charset="0"/>
              </a:rPr>
              <a:t>recepire indirizzi, suggerimenti ed idee strategiche in grado di avviare un percorso condiviso da tutti gli interessati, tale da condurre al riconoscimento, da parte della Regione Sardegna , del Distretto Rurale del </a:t>
            </a:r>
            <a:r>
              <a:rPr lang="it-IT" sz="1200" dirty="0" err="1">
                <a:solidFill>
                  <a:srgbClr val="000000"/>
                </a:solidFill>
                <a:latin typeface="Calibri Light" panose="020F0302020204030204" pitchFamily="34" charset="0"/>
                <a:ea typeface="Times New Roman" panose="02020603050405020304" pitchFamily="18" charset="0"/>
                <a:cs typeface="Calibri Light" panose="020F0302020204030204" pitchFamily="34" charset="0"/>
              </a:rPr>
              <a:t>Linas</a:t>
            </a:r>
            <a:r>
              <a:rPr lang="it-IT" sz="1200" dirty="0">
                <a:solidFill>
                  <a:srgbClr val="000000"/>
                </a:solidFill>
                <a:latin typeface="Calibri Light" panose="020F0302020204030204" pitchFamily="34" charset="0"/>
                <a:ea typeface="Times New Roman" panose="02020603050405020304" pitchFamily="18" charset="0"/>
                <a:cs typeface="Calibri Light" panose="020F0302020204030204" pitchFamily="34" charset="0"/>
              </a:rPr>
              <a:t> Campidano</a:t>
            </a:r>
            <a:r>
              <a:rPr lang="it-IT" sz="1200" dirty="0">
                <a:solidFill>
                  <a:srgbClr val="000000"/>
                </a:solidFill>
                <a:latin typeface="Arial" panose="020B0604020202020204" pitchFamily="34" charset="0"/>
                <a:ea typeface="Times New Roman" panose="02020603050405020304" pitchFamily="18" charset="0"/>
              </a:rPr>
              <a:t>.</a:t>
            </a:r>
            <a:endParaRPr lang="it-IT" sz="1200" dirty="0">
              <a:latin typeface="Times New Roman" panose="02020603050405020304" pitchFamily="18" charset="0"/>
              <a:ea typeface="Times New Roman" panose="02020603050405020304" pitchFamily="18" charset="0"/>
            </a:endParaRPr>
          </a:p>
        </p:txBody>
      </p:sp>
      <p:pic>
        <p:nvPicPr>
          <p:cNvPr id="5" name="Immagin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Tree>
    <p:extLst>
      <p:ext uri="{BB962C8B-B14F-4D97-AF65-F5344CB8AC3E}">
        <p14:creationId xmlns:p14="http://schemas.microsoft.com/office/powerpoint/2010/main" val="4258890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32" name="CasellaDiTesto 31">
            <a:extLst>
              <a:ext uri="{FF2B5EF4-FFF2-40B4-BE49-F238E27FC236}">
                <a16:creationId xmlns:a16="http://schemas.microsoft.com/office/drawing/2014/main" xmlns="" id="{8E829EE1-0A91-4072-BFBD-B8C8D3831871}"/>
              </a:ext>
            </a:extLst>
          </p:cNvPr>
          <p:cNvSpPr txBox="1"/>
          <p:nvPr/>
        </p:nvSpPr>
        <p:spPr>
          <a:xfrm>
            <a:off x="665246" y="1258903"/>
            <a:ext cx="10729191" cy="2369880"/>
          </a:xfrm>
          <a:prstGeom prst="rect">
            <a:avLst/>
          </a:prstGeom>
          <a:noFill/>
        </p:spPr>
        <p:txBody>
          <a:bodyPr wrap="square">
            <a:spAutoFit/>
          </a:bodyPr>
          <a:lstStyle/>
          <a:p>
            <a:pPr algn="just"/>
            <a:r>
              <a:rPr lang="it-IT" sz="2400" dirty="0"/>
              <a:t>I Comuni di Arbus, Gonnosfanadiga, Guspini ,Villacidro e il </a:t>
            </a:r>
            <a:r>
              <a:rPr lang="it-IT" sz="2400" dirty="0" err="1"/>
              <a:t>Gal</a:t>
            </a:r>
            <a:r>
              <a:rPr lang="it-IT" sz="2400" dirty="0"/>
              <a:t> </a:t>
            </a:r>
            <a:r>
              <a:rPr lang="it-IT" sz="2400" dirty="0" err="1"/>
              <a:t>Linas</a:t>
            </a:r>
            <a:r>
              <a:rPr lang="it-IT" sz="2400" dirty="0"/>
              <a:t> Campidano, soggetto capofila , con l’assistenza tecnica dell’Agenzia </a:t>
            </a:r>
            <a:r>
              <a:rPr lang="it-IT" sz="2400" dirty="0" err="1"/>
              <a:t>Laore</a:t>
            </a:r>
            <a:r>
              <a:rPr lang="it-IT" sz="2400" dirty="0"/>
              <a:t> hanno avviato il percorso per il riconoscimento </a:t>
            </a:r>
            <a:r>
              <a:rPr lang="it-IT" sz="2400" dirty="0" smtClean="0"/>
              <a:t>del</a:t>
            </a:r>
            <a:endParaRPr lang="it-IT" sz="4000" b="1" dirty="0" smtClean="0"/>
          </a:p>
          <a:p>
            <a:pPr algn="ctr"/>
            <a:r>
              <a:rPr lang="it-IT" sz="4000" b="1" dirty="0" smtClean="0"/>
              <a:t>Distretto </a:t>
            </a:r>
            <a:r>
              <a:rPr lang="it-IT" sz="4000" b="1" dirty="0"/>
              <a:t>Rurale del </a:t>
            </a:r>
            <a:r>
              <a:rPr lang="it-IT" sz="4000" b="1" dirty="0" err="1" smtClean="0"/>
              <a:t>Linas</a:t>
            </a:r>
            <a:r>
              <a:rPr lang="it-IT" sz="4000" b="1" dirty="0" smtClean="0"/>
              <a:t> Campidano</a:t>
            </a:r>
            <a:r>
              <a:rPr lang="it-IT" sz="3200" dirty="0"/>
              <a:t/>
            </a:r>
            <a:br>
              <a:rPr lang="it-IT" sz="3200" dirty="0"/>
            </a:br>
            <a:r>
              <a:rPr lang="it-IT" sz="1800" dirty="0"/>
              <a:t/>
            </a:r>
            <a:br>
              <a:rPr lang="it-IT" sz="1800" dirty="0"/>
            </a:br>
            <a:endParaRPr lang="it-IT" dirty="0"/>
          </a:p>
        </p:txBody>
      </p:sp>
      <p:sp>
        <p:nvSpPr>
          <p:cNvPr id="34" name="CasellaDiTesto 33">
            <a:extLst>
              <a:ext uri="{FF2B5EF4-FFF2-40B4-BE49-F238E27FC236}">
                <a16:creationId xmlns:a16="http://schemas.microsoft.com/office/drawing/2014/main" xmlns="" id="{418299B4-E751-4624-96D4-E7515C283BD7}"/>
              </a:ext>
            </a:extLst>
          </p:cNvPr>
          <p:cNvSpPr txBox="1"/>
          <p:nvPr/>
        </p:nvSpPr>
        <p:spPr>
          <a:xfrm>
            <a:off x="665246" y="3314474"/>
            <a:ext cx="10729191" cy="1938992"/>
          </a:xfrm>
          <a:prstGeom prst="rect">
            <a:avLst/>
          </a:prstGeom>
          <a:noFill/>
        </p:spPr>
        <p:txBody>
          <a:bodyPr wrap="square">
            <a:spAutoFit/>
          </a:bodyPr>
          <a:lstStyle/>
          <a:p>
            <a:pPr algn="just"/>
            <a:r>
              <a:rPr lang="it-IT" sz="2400" dirty="0"/>
              <a:t>Un percorso di integrazione fra i prodotti della terra, la cultura e il turismo per far crescere l'economia del nostro territorio.</a:t>
            </a:r>
          </a:p>
          <a:p>
            <a:pPr algn="just"/>
            <a:r>
              <a:rPr lang="it-IT" sz="2400" dirty="0"/>
              <a:t> Il distretto rappresenta infatti un’occasione di programmazione e sviluppo del territorio dal basso e in modo inclusivo. Consente di fare rete con tutti i soggetti, economici, sociali e istituzionali, del territorio.</a:t>
            </a:r>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0641" y="5290162"/>
            <a:ext cx="10058400" cy="2810229"/>
          </a:xfrm>
          <a:prstGeom prst="rect">
            <a:avLst/>
          </a:prstGeom>
        </p:spPr>
      </p:pic>
    </p:spTree>
    <p:extLst>
      <p:ext uri="{BB962C8B-B14F-4D97-AF65-F5344CB8AC3E}">
        <p14:creationId xmlns:p14="http://schemas.microsoft.com/office/powerpoint/2010/main" val="1621143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32" name="CasellaDiTesto 31">
            <a:extLst>
              <a:ext uri="{FF2B5EF4-FFF2-40B4-BE49-F238E27FC236}">
                <a16:creationId xmlns:a16="http://schemas.microsoft.com/office/drawing/2014/main" xmlns="" id="{8E829EE1-0A91-4072-BFBD-B8C8D3831871}"/>
              </a:ext>
            </a:extLst>
          </p:cNvPr>
          <p:cNvSpPr txBox="1"/>
          <p:nvPr/>
        </p:nvSpPr>
        <p:spPr>
          <a:xfrm>
            <a:off x="665246" y="1403440"/>
            <a:ext cx="10729191" cy="1077218"/>
          </a:xfrm>
          <a:prstGeom prst="rect">
            <a:avLst/>
          </a:prstGeom>
          <a:noFill/>
        </p:spPr>
        <p:txBody>
          <a:bodyPr wrap="square">
            <a:spAutoFit/>
          </a:bodyPr>
          <a:lstStyle/>
          <a:p>
            <a:pPr algn="just"/>
            <a:r>
              <a:rPr lang="it-IT" sz="2800" b="1" dirty="0">
                <a:effectLst/>
                <a:latin typeface="Calibri" panose="020F0502020204030204" pitchFamily="34" charset="0"/>
                <a:ea typeface="Calibri" panose="020F0502020204030204" pitchFamily="34" charset="0"/>
                <a:cs typeface="Times New Roman" panose="02020603050405020304" pitchFamily="18" charset="0"/>
              </a:rPr>
              <a:t>CHE COSA E’ UN DISTRETTO RURALE?</a:t>
            </a:r>
          </a:p>
          <a:p>
            <a:pPr algn="just"/>
            <a:r>
              <a:rPr lang="it-IT" sz="1800" dirty="0"/>
              <a:t/>
            </a:r>
            <a:br>
              <a:rPr lang="it-IT" sz="1800" dirty="0"/>
            </a:br>
            <a:endParaRPr lang="it-IT" dirty="0"/>
          </a:p>
        </p:txBody>
      </p:sp>
      <p:sp>
        <p:nvSpPr>
          <p:cNvPr id="16" name="CasellaDiTesto 15">
            <a:extLst>
              <a:ext uri="{FF2B5EF4-FFF2-40B4-BE49-F238E27FC236}">
                <a16:creationId xmlns:a16="http://schemas.microsoft.com/office/drawing/2014/main" xmlns="" id="{4C1B11EB-F923-4066-96D3-4C4762549B33}"/>
              </a:ext>
            </a:extLst>
          </p:cNvPr>
          <p:cNvSpPr txBox="1"/>
          <p:nvPr/>
        </p:nvSpPr>
        <p:spPr>
          <a:xfrm>
            <a:off x="665246" y="2092550"/>
            <a:ext cx="10729191" cy="1673022"/>
          </a:xfrm>
          <a:prstGeom prst="rect">
            <a:avLst/>
          </a:prstGeom>
          <a:noFill/>
        </p:spPr>
        <p:txBody>
          <a:bodyPr wrap="square">
            <a:spAutoFit/>
          </a:bodyPr>
          <a:lstStyle/>
          <a:p>
            <a:pPr algn="just">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Il Distretto Rurale è un soggetto di “governance” territoriale, ovvero una sorta di agenzia di progettazione e sviluppo con compiti prevalenti di supporto ai processi di pianificazione, crescita e stabilizzazione di un economia locale che vede nella valorizzazione multifunzionale del proprio territorio la sua principale risorsa.</a:t>
            </a:r>
          </a:p>
        </p:txBody>
      </p:sp>
      <p:sp>
        <p:nvSpPr>
          <p:cNvPr id="18" name="CasellaDiTesto 17">
            <a:extLst>
              <a:ext uri="{FF2B5EF4-FFF2-40B4-BE49-F238E27FC236}">
                <a16:creationId xmlns:a16="http://schemas.microsoft.com/office/drawing/2014/main" xmlns="" id="{BC0E4F3F-9883-46AF-A95D-ACE67A0192D5}"/>
              </a:ext>
            </a:extLst>
          </p:cNvPr>
          <p:cNvSpPr txBox="1"/>
          <p:nvPr/>
        </p:nvSpPr>
        <p:spPr>
          <a:xfrm>
            <a:off x="665244" y="4026258"/>
            <a:ext cx="10615331" cy="2858539"/>
          </a:xfrm>
          <a:prstGeom prst="rect">
            <a:avLst/>
          </a:prstGeom>
          <a:noFill/>
        </p:spPr>
        <p:txBody>
          <a:bodyPr wrap="square">
            <a:spAutoFit/>
          </a:bodyPr>
          <a:lstStyle/>
          <a:p>
            <a:pPr algn="just">
              <a:lnSpc>
                <a:spcPct val="107000"/>
              </a:lnSpc>
              <a:spcAft>
                <a:spcPts val="800"/>
              </a:spcAft>
            </a:pPr>
            <a:r>
              <a:rPr lang="it-IT" sz="2400" i="1" dirty="0">
                <a:effectLst/>
                <a:latin typeface="Calibri" panose="020F0502020204030204" pitchFamily="34" charset="0"/>
                <a:ea typeface="Calibri" panose="020F0502020204030204" pitchFamily="34" charset="0"/>
                <a:cs typeface="Times New Roman" panose="02020603050405020304" pitchFamily="18" charset="0"/>
              </a:rPr>
              <a:t>Nello specifico, un Distretto rurale è un sistema produttivo locale costituito da imprese agricole, non agricole ed enti pubblici, in grado di interagire tra loro attuando una politica distrettuale di diversificazione produttiva, di integrazione economica , sociale e di coesione nel rispetto della conservazione e riproduzione degli equilibri naturali ed in grado di promuovere una qualità totale territoriale, con un’adeguata vivibilità per i residenti, promuovendosi a polo d’attrazione per altre imprese ed individui.</a:t>
            </a:r>
          </a:p>
        </p:txBody>
      </p:sp>
    </p:spTree>
    <p:extLst>
      <p:ext uri="{BB962C8B-B14F-4D97-AF65-F5344CB8AC3E}">
        <p14:creationId xmlns:p14="http://schemas.microsoft.com/office/powerpoint/2010/main" val="675170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32" name="CasellaDiTesto 31">
            <a:extLst>
              <a:ext uri="{FF2B5EF4-FFF2-40B4-BE49-F238E27FC236}">
                <a16:creationId xmlns:a16="http://schemas.microsoft.com/office/drawing/2014/main" xmlns="" id="{8E829EE1-0A91-4072-BFBD-B8C8D3831871}"/>
              </a:ext>
            </a:extLst>
          </p:cNvPr>
          <p:cNvSpPr txBox="1"/>
          <p:nvPr/>
        </p:nvSpPr>
        <p:spPr>
          <a:xfrm>
            <a:off x="665246" y="1403440"/>
            <a:ext cx="10729191" cy="646331"/>
          </a:xfrm>
          <a:prstGeom prst="rect">
            <a:avLst/>
          </a:prstGeom>
          <a:noFill/>
        </p:spPr>
        <p:txBody>
          <a:bodyPr wrap="square">
            <a:spAutoFit/>
          </a:bodyPr>
          <a:lstStyle/>
          <a:p>
            <a:pPr algn="just"/>
            <a:r>
              <a:rPr lang="it-IT" sz="1800" dirty="0"/>
              <a:t/>
            </a:r>
            <a:br>
              <a:rPr lang="it-IT" sz="1800" dirty="0"/>
            </a:br>
            <a:endParaRPr lang="it-IT" dirty="0"/>
          </a:p>
        </p:txBody>
      </p:sp>
      <p:sp>
        <p:nvSpPr>
          <p:cNvPr id="18" name="CasellaDiTesto 17">
            <a:extLst>
              <a:ext uri="{FF2B5EF4-FFF2-40B4-BE49-F238E27FC236}">
                <a16:creationId xmlns:a16="http://schemas.microsoft.com/office/drawing/2014/main" xmlns="" id="{BC0E4F3F-9883-46AF-A95D-ACE67A0192D5}"/>
              </a:ext>
            </a:extLst>
          </p:cNvPr>
          <p:cNvSpPr txBox="1"/>
          <p:nvPr/>
        </p:nvSpPr>
        <p:spPr>
          <a:xfrm>
            <a:off x="614725" y="1403440"/>
            <a:ext cx="10487882" cy="2841034"/>
          </a:xfrm>
          <a:prstGeom prst="rect">
            <a:avLst/>
          </a:prstGeom>
          <a:noFill/>
        </p:spPr>
        <p:txBody>
          <a:bodyPr wrap="square">
            <a:spAutoFit/>
          </a:bodyPr>
          <a:lstStyle/>
          <a:p>
            <a:pPr algn="just">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Nello specifico, un Distretto rurale è un sistema produttivo locale costituito da imprese agricole, non agricole ed enti pubblici, in grado di interagire tra loro attuando una politica distrettuale di diversificazione produttiva, di integrazione economica , sociale e di coesione nel rispetto della conservazione e riproduzione degli equilibri naturali ed in grado di promuovere una qualità totale territoriale, con un’adeguata vivibilità per i residenti, promuovendosi a polo d’attrazione per altre imprese ed individui.</a:t>
            </a:r>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51584" y="4860033"/>
            <a:ext cx="7107258" cy="2463923"/>
          </a:xfrm>
          <a:prstGeom prst="rect">
            <a:avLst/>
          </a:prstGeom>
        </p:spPr>
      </p:pic>
    </p:spTree>
    <p:extLst>
      <p:ext uri="{BB962C8B-B14F-4D97-AF65-F5344CB8AC3E}">
        <p14:creationId xmlns:p14="http://schemas.microsoft.com/office/powerpoint/2010/main" val="3074722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4" name="CasellaDiTesto 13">
            <a:extLst>
              <a:ext uri="{FF2B5EF4-FFF2-40B4-BE49-F238E27FC236}">
                <a16:creationId xmlns:a16="http://schemas.microsoft.com/office/drawing/2014/main" xmlns="" id="{B7665B44-EE69-4087-A30C-1E0DDD2CE78C}"/>
              </a:ext>
            </a:extLst>
          </p:cNvPr>
          <p:cNvSpPr txBox="1"/>
          <p:nvPr/>
        </p:nvSpPr>
        <p:spPr>
          <a:xfrm>
            <a:off x="699320" y="1739801"/>
            <a:ext cx="10653264" cy="2565959"/>
          </a:xfrm>
          <a:prstGeom prst="rect">
            <a:avLst/>
          </a:prstGeom>
          <a:noFill/>
        </p:spPr>
        <p:txBody>
          <a:bodyPr wrap="square">
            <a:spAutoFit/>
          </a:bodyPr>
          <a:lstStyle/>
          <a:p>
            <a:pPr algn="just">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Il Distretto Rurale non è </a:t>
            </a:r>
            <a:r>
              <a:rPr lang="it-IT" sz="2400" dirty="0" smtClean="0">
                <a:effectLst/>
                <a:latin typeface="Calibri" panose="020F0502020204030204" pitchFamily="34" charset="0"/>
                <a:ea typeface="Calibri" panose="020F0502020204030204" pitchFamily="34" charset="0"/>
                <a:cs typeface="Times New Roman" panose="02020603050405020304" pitchFamily="18" charset="0"/>
              </a:rPr>
              <a:t>un </a:t>
            </a:r>
            <a:r>
              <a:rPr lang="it-IT" sz="2400" dirty="0">
                <a:effectLst/>
                <a:latin typeface="Calibri" panose="020F0502020204030204" pitchFamily="34" charset="0"/>
                <a:ea typeface="Calibri" panose="020F0502020204030204" pitchFamily="34" charset="0"/>
                <a:cs typeface="Times New Roman" panose="02020603050405020304" pitchFamily="18" charset="0"/>
              </a:rPr>
              <a:t>strumento che crea concorrenza con il GAL, con le associazioni dei Comuni </a:t>
            </a:r>
            <a:r>
              <a:rPr lang="it-IT" sz="2400" dirty="0" err="1">
                <a:effectLst/>
                <a:latin typeface="Calibri" panose="020F0502020204030204" pitchFamily="34" charset="0"/>
                <a:ea typeface="Calibri" panose="020F0502020204030204" pitchFamily="34" charset="0"/>
                <a:cs typeface="Times New Roman" panose="02020603050405020304" pitchFamily="18" charset="0"/>
              </a:rPr>
              <a:t>ecc</a:t>
            </a:r>
            <a:r>
              <a:rPr lang="it-IT" sz="2400" dirty="0">
                <a:effectLst/>
                <a:latin typeface="Calibri" panose="020F0502020204030204" pitchFamily="34" charset="0"/>
                <a:ea typeface="Calibri" panose="020F0502020204030204" pitchFamily="34" charset="0"/>
                <a:cs typeface="Times New Roman" panose="02020603050405020304" pitchFamily="18" charset="0"/>
              </a:rPr>
              <a:t>, in quanto quest’ultimi sono dei veri e propri strumenti di finanziamento che nascono per l’attuazione dei piani stessi.</a:t>
            </a:r>
            <a:endParaRPr lang="it-IT" sz="2400" dirty="0"/>
          </a:p>
          <a:p>
            <a:pPr algn="just">
              <a:lnSpc>
                <a:spcPct val="107000"/>
              </a:lnSpc>
              <a:spcAft>
                <a:spcPts val="800"/>
              </a:spcAft>
            </a:pPr>
            <a:r>
              <a:rPr lang="it-IT" sz="2400" dirty="0" smtClean="0"/>
              <a:t>Nel </a:t>
            </a:r>
            <a:r>
              <a:rPr lang="it-IT" sz="2400" dirty="0" err="1" smtClean="0"/>
              <a:t>Gal</a:t>
            </a:r>
            <a:r>
              <a:rPr lang="it-IT" sz="2400" dirty="0" smtClean="0"/>
              <a:t> , è </a:t>
            </a:r>
            <a:r>
              <a:rPr lang="it-IT" sz="2400" dirty="0"/>
              <a:t>infatti implicita nella sua origine e nella sua dipendenza dal quadro politico-finanziario in cui si inserisce, la caratteristica di strumento “a scadenza” che mal si sposa con il bisogno di pianificazione ad orizzonte ampio e prolungato</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ttangolo 3"/>
          <p:cNvSpPr/>
          <p:nvPr/>
        </p:nvSpPr>
        <p:spPr>
          <a:xfrm>
            <a:off x="699320" y="4305760"/>
            <a:ext cx="10653264" cy="2050690"/>
          </a:xfrm>
          <a:prstGeom prst="rect">
            <a:avLst/>
          </a:prstGeom>
        </p:spPr>
        <p:txBody>
          <a:bodyPr wrap="square">
            <a:spAutoFit/>
          </a:bodyPr>
          <a:lstStyle/>
          <a:p>
            <a:pPr algn="just">
              <a:lnSpc>
                <a:spcPct val="107000"/>
              </a:lnSpc>
              <a:spcAft>
                <a:spcPts val="800"/>
              </a:spcAft>
            </a:pPr>
            <a:r>
              <a:rPr lang="it-IT" sz="2400" dirty="0">
                <a:latin typeface="Calibri" panose="020F0502020204030204" pitchFamily="34" charset="0"/>
                <a:ea typeface="Calibri" panose="020F0502020204030204" pitchFamily="34" charset="0"/>
                <a:cs typeface="Times New Roman" panose="02020603050405020304" pitchFamily="18" charset="0"/>
              </a:rPr>
              <a:t>Viceversa il Distretto Rurale è un nuovo sistema di </a:t>
            </a:r>
            <a:r>
              <a:rPr lang="it-IT" sz="2400" dirty="0" err="1">
                <a:latin typeface="Calibri" panose="020F0502020204030204" pitchFamily="34" charset="0"/>
                <a:ea typeface="Calibri" panose="020F0502020204030204" pitchFamily="34" charset="0"/>
                <a:cs typeface="Times New Roman" panose="02020603050405020304" pitchFamily="18" charset="0"/>
              </a:rPr>
              <a:t>governance</a:t>
            </a:r>
            <a:r>
              <a:rPr lang="it-IT" sz="2400" dirty="0">
                <a:latin typeface="Calibri" panose="020F0502020204030204" pitchFamily="34" charset="0"/>
                <a:ea typeface="Calibri" panose="020F0502020204030204" pitchFamily="34" charset="0"/>
                <a:cs typeface="Times New Roman" panose="02020603050405020304" pitchFamily="18" charset="0"/>
              </a:rPr>
              <a:t> territoriale su cui basare nel tempo la programmazione territoriale, in grado di captare e intercettare tutte le risorse disponibili, sia quelle interne al territorio che esterne (regionali, nazionali ed europee), diventando quindi un punto di riferimento e di attrazione per altre forze umane ed economiche. </a:t>
            </a:r>
          </a:p>
        </p:txBody>
      </p:sp>
    </p:spTree>
    <p:extLst>
      <p:ext uri="{BB962C8B-B14F-4D97-AF65-F5344CB8AC3E}">
        <p14:creationId xmlns:p14="http://schemas.microsoft.com/office/powerpoint/2010/main" val="4796827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2600842" y="3524870"/>
            <a:ext cx="6858000" cy="534042"/>
          </a:xfrm>
        </p:spPr>
        <p:txBody>
          <a:bodyPr>
            <a:noAutofit/>
          </a:bodyPr>
          <a:lstStyle/>
          <a:p>
            <a:pPr marL="0" indent="0" algn="ctr">
              <a:buNone/>
            </a:pPr>
            <a:r>
              <a:rPr lang="it-IT" sz="2000" dirty="0">
                <a:solidFill>
                  <a:schemeClr val="bg1"/>
                </a:solidFill>
                <a:latin typeface="Arial Rounded MT Bold" panose="020F0704030504030204" pitchFamily="34" charset="0"/>
                <a:cs typeface="Arial" pitchFamily="34" charset="0"/>
              </a:rPr>
              <a:t>Tale incontro avrà luogo</a:t>
            </a:r>
          </a:p>
          <a:p>
            <a:pPr marL="0" indent="0" algn="ctr">
              <a:buNone/>
            </a:pPr>
            <a:r>
              <a:rPr lang="it-IT" sz="2000" dirty="0">
                <a:solidFill>
                  <a:schemeClr val="tx2">
                    <a:lumMod val="75000"/>
                  </a:schemeClr>
                </a:solidFill>
                <a:latin typeface="Arial Rounded MT Bold" panose="020F0704030504030204" pitchFamily="34" charset="0"/>
                <a:cs typeface="Arial" pitchFamily="34" charset="0"/>
              </a:rPr>
              <a:t> </a:t>
            </a: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4" name="CasellaDiTesto 13">
            <a:extLst>
              <a:ext uri="{FF2B5EF4-FFF2-40B4-BE49-F238E27FC236}">
                <a16:creationId xmlns:a16="http://schemas.microsoft.com/office/drawing/2014/main" xmlns="" id="{5003A508-C2F1-4C98-BD3F-8DB73472AA73}"/>
              </a:ext>
            </a:extLst>
          </p:cNvPr>
          <p:cNvSpPr txBox="1"/>
          <p:nvPr/>
        </p:nvSpPr>
        <p:spPr>
          <a:xfrm>
            <a:off x="263352" y="1390871"/>
            <a:ext cx="8055032" cy="584775"/>
          </a:xfrm>
          <a:prstGeom prst="rect">
            <a:avLst/>
          </a:prstGeom>
          <a:noFill/>
        </p:spPr>
        <p:txBody>
          <a:bodyPr wrap="square">
            <a:spAutoFit/>
          </a:bodyPr>
          <a:lstStyle/>
          <a:p>
            <a:r>
              <a:rPr lang="it-IT" sz="3200" b="1" dirty="0"/>
              <a:t>LEGISLAZIONE DI RIFERIMENTO </a:t>
            </a:r>
          </a:p>
        </p:txBody>
      </p:sp>
      <p:sp>
        <p:nvSpPr>
          <p:cNvPr id="16" name="CasellaDiTesto 15">
            <a:extLst>
              <a:ext uri="{FF2B5EF4-FFF2-40B4-BE49-F238E27FC236}">
                <a16:creationId xmlns:a16="http://schemas.microsoft.com/office/drawing/2014/main" xmlns="" id="{D2DD81AA-704A-4104-9E18-7857A9AD5BC3}"/>
              </a:ext>
            </a:extLst>
          </p:cNvPr>
          <p:cNvSpPr txBox="1"/>
          <p:nvPr/>
        </p:nvSpPr>
        <p:spPr>
          <a:xfrm>
            <a:off x="328897" y="3454418"/>
            <a:ext cx="11059537" cy="954107"/>
          </a:xfrm>
          <a:prstGeom prst="rect">
            <a:avLst/>
          </a:prstGeom>
          <a:noFill/>
        </p:spPr>
        <p:txBody>
          <a:bodyPr wrap="square">
            <a:spAutoFit/>
          </a:bodyPr>
          <a:lstStyle/>
          <a:p>
            <a:pPr algn="ctr"/>
            <a:r>
              <a:rPr lang="it-IT" sz="2800" dirty="0"/>
              <a:t>La Regione Sardegna in ottemperanza all’ 13 del Decreto Legislativo del 18 maggio 2001 n. 228</a:t>
            </a:r>
            <a:r>
              <a:rPr lang="it-IT" dirty="0"/>
              <a:t>:</a:t>
            </a:r>
          </a:p>
        </p:txBody>
      </p:sp>
      <p:sp>
        <p:nvSpPr>
          <p:cNvPr id="18" name="CasellaDiTesto 17">
            <a:extLst>
              <a:ext uri="{FF2B5EF4-FFF2-40B4-BE49-F238E27FC236}">
                <a16:creationId xmlns:a16="http://schemas.microsoft.com/office/drawing/2014/main" xmlns="" id="{5BF0F34E-B05C-440E-8246-AC03D9E9C14A}"/>
              </a:ext>
            </a:extLst>
          </p:cNvPr>
          <p:cNvSpPr txBox="1"/>
          <p:nvPr/>
        </p:nvSpPr>
        <p:spPr>
          <a:xfrm>
            <a:off x="271281" y="2123610"/>
            <a:ext cx="11449272" cy="1277850"/>
          </a:xfrm>
          <a:prstGeom prst="rect">
            <a:avLst/>
          </a:prstGeom>
          <a:noFill/>
        </p:spPr>
        <p:txBody>
          <a:bodyPr wrap="square">
            <a:spAutoFit/>
          </a:bodyPr>
          <a:lstStyle/>
          <a:p>
            <a:pPr algn="just">
              <a:lnSpc>
                <a:spcPct val="107000"/>
              </a:lnSpc>
              <a:spcAft>
                <a:spcPts val="800"/>
              </a:spcAft>
            </a:pPr>
            <a:r>
              <a:rPr lang="it-IT" sz="2400" dirty="0">
                <a:effectLst/>
                <a:latin typeface="Calibri" panose="020F0502020204030204" pitchFamily="34" charset="0"/>
                <a:ea typeface="Calibri" panose="020F0502020204030204" pitchFamily="34" charset="0"/>
                <a:cs typeface="Times New Roman" panose="02020603050405020304" pitchFamily="18" charset="0"/>
              </a:rPr>
              <a:t>I distretti in ambito agricolo nascono  in conseguenza all’input del legislatore nazionale e vengono plasmati successivamente, sulla base delle regole stabilite da ciascuna regione, a livello locale.</a:t>
            </a:r>
          </a:p>
        </p:txBody>
      </p:sp>
      <p:sp>
        <p:nvSpPr>
          <p:cNvPr id="20" name="CasellaDiTesto 19">
            <a:extLst>
              <a:ext uri="{FF2B5EF4-FFF2-40B4-BE49-F238E27FC236}">
                <a16:creationId xmlns:a16="http://schemas.microsoft.com/office/drawing/2014/main" xmlns="" id="{19698E4F-3876-4F67-A85F-EBB0E6751164}"/>
              </a:ext>
            </a:extLst>
          </p:cNvPr>
          <p:cNvSpPr txBox="1"/>
          <p:nvPr/>
        </p:nvSpPr>
        <p:spPr>
          <a:xfrm>
            <a:off x="340058" y="4506448"/>
            <a:ext cx="11311717" cy="2862322"/>
          </a:xfrm>
          <a:prstGeom prst="rect">
            <a:avLst/>
          </a:prstGeom>
          <a:noFill/>
        </p:spPr>
        <p:txBody>
          <a:bodyPr wrap="square">
            <a:spAutoFit/>
          </a:bodyPr>
          <a:lstStyle/>
          <a:p>
            <a:pPr algn="just"/>
            <a:r>
              <a:rPr lang="it-IT" dirty="0"/>
              <a:t>Art. 13. Distretti rurali e agroalimentari di </a:t>
            </a:r>
            <a:r>
              <a:rPr lang="it-IT" dirty="0" err="1" smtClean="0"/>
              <a:t>qualita‘</a:t>
            </a:r>
            <a:endParaRPr lang="it-IT" dirty="0" smtClean="0"/>
          </a:p>
          <a:p>
            <a:pPr algn="just"/>
            <a:r>
              <a:rPr lang="it-IT" b="1" dirty="0" smtClean="0"/>
              <a:t> </a:t>
            </a:r>
            <a:r>
              <a:rPr lang="it-IT" b="1" dirty="0"/>
              <a:t>1.</a:t>
            </a:r>
            <a:r>
              <a:rPr lang="it-IT" dirty="0"/>
              <a:t> Si definiscono distretti rurali i sistemi produttivi locali di cui all'articolo 36, comma 1, della legge 5 ottobre 1991, n. 317, e successive modificazioni, caratterizzati da </a:t>
            </a:r>
            <a:r>
              <a:rPr lang="it-IT" dirty="0" err="1"/>
              <a:t>un'identita'</a:t>
            </a:r>
            <a:r>
              <a:rPr lang="it-IT" dirty="0"/>
              <a:t> storica e territoriale omogenea derivante dall'integrazione fra </a:t>
            </a:r>
            <a:r>
              <a:rPr lang="it-IT" dirty="0" err="1"/>
              <a:t>attivita'</a:t>
            </a:r>
            <a:r>
              <a:rPr lang="it-IT" dirty="0"/>
              <a:t> agricole e altre </a:t>
            </a:r>
            <a:r>
              <a:rPr lang="it-IT" dirty="0" err="1"/>
              <a:t>attivita'</a:t>
            </a:r>
            <a:r>
              <a:rPr lang="it-IT" dirty="0"/>
              <a:t> locali, </a:t>
            </a:r>
            <a:r>
              <a:rPr lang="it-IT" dirty="0" err="1"/>
              <a:t>nonche</a:t>
            </a:r>
            <a:r>
              <a:rPr lang="it-IT" dirty="0"/>
              <a:t>' dalla produzione di beni o servizi di particolare </a:t>
            </a:r>
            <a:r>
              <a:rPr lang="it-IT" dirty="0" err="1"/>
              <a:t>specificita'</a:t>
            </a:r>
            <a:r>
              <a:rPr lang="it-IT" dirty="0"/>
              <a:t>, coerenti con le tradizioni e le vocazioni naturali e territoriali</a:t>
            </a:r>
            <a:r>
              <a:rPr lang="it-IT" dirty="0" smtClean="0"/>
              <a:t>.</a:t>
            </a:r>
          </a:p>
          <a:p>
            <a:pPr algn="just"/>
            <a:r>
              <a:rPr lang="it-IT" b="1" dirty="0" smtClean="0"/>
              <a:t> </a:t>
            </a:r>
            <a:r>
              <a:rPr lang="it-IT" b="1" dirty="0"/>
              <a:t>2.</a:t>
            </a:r>
            <a:r>
              <a:rPr lang="it-IT" dirty="0"/>
              <a:t> Si definiscono distretti agroalimentari di </a:t>
            </a:r>
            <a:r>
              <a:rPr lang="it-IT" dirty="0" err="1"/>
              <a:t>qualita'</a:t>
            </a:r>
            <a:r>
              <a:rPr lang="it-IT" dirty="0"/>
              <a:t> i sistemi produttivi locali, anche a carattere interregionale, caratterizzati da significativa presenza economica e da interrelazione e interdipendenza produttiva delle imprese agricole e agroalimentari, </a:t>
            </a:r>
            <a:r>
              <a:rPr lang="it-IT" dirty="0" err="1"/>
              <a:t>nonche</a:t>
            </a:r>
            <a:r>
              <a:rPr lang="it-IT" dirty="0"/>
              <a:t>' da una o </a:t>
            </a:r>
            <a:r>
              <a:rPr lang="it-IT" dirty="0" err="1"/>
              <a:t>piu'</a:t>
            </a:r>
            <a:r>
              <a:rPr lang="it-IT" dirty="0"/>
              <a:t> produzioni certificate e tutelate ai sensi della vigente normativa comunitaria o nazionale, oppure da produzioni tradizionali o tipiche. </a:t>
            </a:r>
            <a:endParaRPr lang="it-IT" dirty="0" smtClean="0"/>
          </a:p>
          <a:p>
            <a:pPr algn="just"/>
            <a:r>
              <a:rPr lang="it-IT" b="1" dirty="0" smtClean="0"/>
              <a:t>3</a:t>
            </a:r>
            <a:r>
              <a:rPr lang="it-IT" b="1" dirty="0"/>
              <a:t>.</a:t>
            </a:r>
            <a:r>
              <a:rPr lang="it-IT" dirty="0"/>
              <a:t> Le regioni provvedono all'individuazione dei distretti rurali e dei distretti agroalimentari.</a:t>
            </a:r>
          </a:p>
        </p:txBody>
      </p:sp>
    </p:spTree>
    <p:extLst>
      <p:ext uri="{BB962C8B-B14F-4D97-AF65-F5344CB8AC3E}">
        <p14:creationId xmlns:p14="http://schemas.microsoft.com/office/powerpoint/2010/main" val="1174235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sp>
        <p:nvSpPr>
          <p:cNvPr id="10" name="Segnaposto contenuto 9"/>
          <p:cNvSpPr>
            <a:spLocks noGrp="1"/>
          </p:cNvSpPr>
          <p:nvPr>
            <p:ph sz="half" idx="2"/>
          </p:nvPr>
        </p:nvSpPr>
        <p:spPr>
          <a:xfrm>
            <a:off x="695400" y="1016637"/>
            <a:ext cx="10729192" cy="2367232"/>
          </a:xfrm>
        </p:spPr>
        <p:txBody>
          <a:bodyPr>
            <a:noAutofit/>
          </a:bodyPr>
          <a:lstStyle/>
          <a:p>
            <a:pPr marL="0" indent="0" algn="ctr">
              <a:buNone/>
            </a:pPr>
            <a:r>
              <a:rPr lang="it-IT" sz="3200" dirty="0"/>
              <a:t>ha disciplinato il </a:t>
            </a:r>
          </a:p>
          <a:p>
            <a:pPr marL="0" indent="0" algn="ctr">
              <a:buNone/>
            </a:pPr>
            <a:r>
              <a:rPr lang="it-IT" sz="3200" b="1" dirty="0"/>
              <a:t>“RICONOSCIMENTO E COSTITUZIONE DEI DISTRETTI RURALI, DEI DISTRETTI AGROALIMENTARI DI QUALITÀ E DEI DISTRETTI DI FILIERA” </a:t>
            </a:r>
          </a:p>
          <a:p>
            <a:pPr marL="0" indent="0" algn="just">
              <a:buNone/>
            </a:pPr>
            <a:r>
              <a:rPr lang="it-IT" dirty="0"/>
              <a:t>con la Legge regionale </a:t>
            </a:r>
            <a:r>
              <a:rPr lang="it-IT" b="1" dirty="0"/>
              <a:t>n. 16/2014</a:t>
            </a:r>
            <a:r>
              <a:rPr lang="it-IT" dirty="0"/>
              <a:t>: Norme in materia di agricoltura e sviluppo rurale: agro-biodiversità, marchio collettivo, distretti nell'ottica di promuovere lo sviluppo rurale e le produzioni collegate al contesto produttivo storico-tradizionale sardo, Direttive di attuazione Capo III – «istruzione e disciplina dei distretti rurali, dei distretti agroalimentari di qualità, dei </a:t>
            </a:r>
            <a:r>
              <a:rPr lang="it-IT" dirty="0" err="1"/>
              <a:t>biodistretti</a:t>
            </a:r>
            <a:r>
              <a:rPr lang="it-IT" dirty="0"/>
              <a:t> e dei distretti della pesca e dell’acquacoltura di qualità».</a:t>
            </a:r>
            <a:endParaRPr lang="it-IT" dirty="0">
              <a:solidFill>
                <a:schemeClr val="tx2">
                  <a:lumMod val="75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30796" y="5436096"/>
            <a:ext cx="10058400" cy="2731135"/>
          </a:xfrm>
          <a:prstGeom prst="rect">
            <a:avLst/>
          </a:prstGeom>
        </p:spPr>
      </p:pic>
    </p:spTree>
    <p:extLst>
      <p:ext uri="{BB962C8B-B14F-4D97-AF65-F5344CB8AC3E}">
        <p14:creationId xmlns:p14="http://schemas.microsoft.com/office/powerpoint/2010/main" val="3218118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4" name="CasellaDiTesto 13">
            <a:extLst>
              <a:ext uri="{FF2B5EF4-FFF2-40B4-BE49-F238E27FC236}">
                <a16:creationId xmlns:a16="http://schemas.microsoft.com/office/drawing/2014/main" xmlns="" id="{C2FEC43B-3504-4E94-8AB9-B4B5ADD1D65B}"/>
              </a:ext>
            </a:extLst>
          </p:cNvPr>
          <p:cNvSpPr txBox="1"/>
          <p:nvPr/>
        </p:nvSpPr>
        <p:spPr>
          <a:xfrm>
            <a:off x="191344" y="1389608"/>
            <a:ext cx="8055032" cy="584775"/>
          </a:xfrm>
          <a:prstGeom prst="rect">
            <a:avLst/>
          </a:prstGeom>
          <a:noFill/>
        </p:spPr>
        <p:txBody>
          <a:bodyPr wrap="square">
            <a:spAutoFit/>
          </a:bodyPr>
          <a:lstStyle/>
          <a:p>
            <a:r>
              <a:rPr lang="it-IT" sz="3200" b="1" dirty="0"/>
              <a:t>COSA DISCIPLINANO LE DIRETTIVE?</a:t>
            </a:r>
          </a:p>
        </p:txBody>
      </p:sp>
      <p:sp>
        <p:nvSpPr>
          <p:cNvPr id="16" name="CasellaDiTesto 15">
            <a:extLst>
              <a:ext uri="{FF2B5EF4-FFF2-40B4-BE49-F238E27FC236}">
                <a16:creationId xmlns:a16="http://schemas.microsoft.com/office/drawing/2014/main" xmlns="" id="{FD65639B-4E46-4F31-85C2-CB002461B4F8}"/>
              </a:ext>
            </a:extLst>
          </p:cNvPr>
          <p:cNvSpPr txBox="1"/>
          <p:nvPr/>
        </p:nvSpPr>
        <p:spPr>
          <a:xfrm>
            <a:off x="275348" y="2094603"/>
            <a:ext cx="11005228" cy="4524315"/>
          </a:xfrm>
          <a:prstGeom prst="rect">
            <a:avLst/>
          </a:prstGeom>
          <a:noFill/>
        </p:spPr>
        <p:txBody>
          <a:bodyPr wrap="square">
            <a:spAutoFit/>
          </a:bodyPr>
          <a:lstStyle/>
          <a:p>
            <a:r>
              <a:rPr lang="it-IT" sz="2400" dirty="0"/>
              <a:t>Articolo 1 - Oggetto , </a:t>
            </a:r>
          </a:p>
          <a:p>
            <a:r>
              <a:rPr lang="it-IT" sz="2400" dirty="0"/>
              <a:t>Articolo 2 Definizioni,</a:t>
            </a:r>
          </a:p>
          <a:p>
            <a:r>
              <a:rPr lang="it-IT" sz="2400" dirty="0"/>
              <a:t> Articolo 3 – Riconoscimento del distretto , </a:t>
            </a:r>
          </a:p>
          <a:p>
            <a:r>
              <a:rPr lang="it-IT" sz="2400" dirty="0"/>
              <a:t>Articolo 4 - Istruttoria della domanda di riconoscimento , </a:t>
            </a:r>
          </a:p>
          <a:p>
            <a:r>
              <a:rPr lang="it-IT" sz="2400" dirty="0"/>
              <a:t>Articolo 5 - Forma giuridica del Distretto , </a:t>
            </a:r>
          </a:p>
          <a:p>
            <a:r>
              <a:rPr lang="it-IT" sz="2400" dirty="0"/>
              <a:t>Articolo 6 - Struttura organizzativa del Distretto , </a:t>
            </a:r>
          </a:p>
          <a:p>
            <a:r>
              <a:rPr lang="it-IT" sz="2400" dirty="0"/>
              <a:t>Articolo 7 – Regolamento, </a:t>
            </a:r>
          </a:p>
          <a:p>
            <a:r>
              <a:rPr lang="it-IT" sz="2400" dirty="0"/>
              <a:t>Articolo 8 – Funzionamento del Distretto , </a:t>
            </a:r>
          </a:p>
          <a:p>
            <a:r>
              <a:rPr lang="it-IT" sz="2400" dirty="0"/>
              <a:t>Articolo 9 – Spese per la costituzione del Distretto, </a:t>
            </a:r>
          </a:p>
          <a:p>
            <a:r>
              <a:rPr lang="it-IT" sz="2400" dirty="0"/>
              <a:t>Articolo 10 - Revoca del riconoscimento , </a:t>
            </a:r>
          </a:p>
          <a:p>
            <a:r>
              <a:rPr lang="it-IT" sz="2400" dirty="0"/>
              <a:t>Articolo 11 – Distretto del cibo , </a:t>
            </a:r>
          </a:p>
          <a:p>
            <a:r>
              <a:rPr lang="it-IT" sz="2400" dirty="0"/>
              <a:t>Articolo 12 – Fusione</a:t>
            </a:r>
          </a:p>
        </p:txBody>
      </p:sp>
      <p:pic>
        <p:nvPicPr>
          <p:cNvPr id="3" name="Immagin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26211" y="1187624"/>
            <a:ext cx="3597577" cy="5868144"/>
          </a:xfrm>
          <a:prstGeom prst="rect">
            <a:avLst/>
          </a:prstGeom>
        </p:spPr>
      </p:pic>
    </p:spTree>
    <p:extLst>
      <p:ext uri="{BB962C8B-B14F-4D97-AF65-F5344CB8AC3E}">
        <p14:creationId xmlns:p14="http://schemas.microsoft.com/office/powerpoint/2010/main" val="1068208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2667000" y="4860033"/>
            <a:ext cx="6858000" cy="1021309"/>
          </a:xfrm>
        </p:spPr>
        <p:txBody>
          <a:bodyPr>
            <a:noAutofit/>
          </a:bodyPr>
          <a:lstStyle/>
          <a:p>
            <a:pPr algn="ctr"/>
            <a:endParaRPr lang="it-IT" sz="1600" dirty="0">
              <a:solidFill>
                <a:schemeClr val="accent3">
                  <a:lumMod val="50000"/>
                </a:schemeClr>
              </a:solidFill>
              <a:latin typeface="Arial Rounded MT Bold" panose="020F0704030504030204" pitchFamily="34" charset="0"/>
              <a:cs typeface="Arial" pitchFamily="34" charset="0"/>
            </a:endParaRPr>
          </a:p>
          <a:p>
            <a:pPr algn="ctr"/>
            <a:endParaRPr lang="it-IT" sz="1600" dirty="0">
              <a:solidFill>
                <a:schemeClr val="accent3">
                  <a:lumMod val="50000"/>
                </a:schemeClr>
              </a:solidFill>
              <a:latin typeface="Arial Rounded MT Bold" panose="020F0704030504030204" pitchFamily="34" charset="0"/>
              <a:cs typeface="Arial" pitchFamily="34" charset="0"/>
            </a:endParaRPr>
          </a:p>
        </p:txBody>
      </p:sp>
      <p:pic>
        <p:nvPicPr>
          <p:cNvPr id="19" name="Picture 23" descr="Logo Gal Linas Campidano 2013"/>
          <p:cNvPicPr>
            <a:picLocks noChangeAspect="1" noChangeArrowheads="1"/>
          </p:cNvPicPr>
          <p:nvPr/>
        </p:nvPicPr>
        <p:blipFill>
          <a:blip r:embed="rId3" cstate="print"/>
          <a:srcRect/>
          <a:stretch>
            <a:fillRect/>
          </a:stretch>
        </p:blipFill>
        <p:spPr bwMode="auto">
          <a:xfrm>
            <a:off x="5858666" y="160347"/>
            <a:ext cx="576262" cy="625284"/>
          </a:xfrm>
          <a:prstGeom prst="rect">
            <a:avLst/>
          </a:prstGeom>
          <a:noFill/>
          <a:ln w="9525" algn="ctr">
            <a:miter lim="800000"/>
            <a:headEnd/>
            <a:tailEnd/>
          </a:ln>
        </p:spPr>
      </p:pic>
      <p:sp>
        <p:nvSpPr>
          <p:cNvPr id="31" name="Segnaposto testo 10"/>
          <p:cNvSpPr txBox="1">
            <a:spLocks/>
          </p:cNvSpPr>
          <p:nvPr/>
        </p:nvSpPr>
        <p:spPr>
          <a:xfrm>
            <a:off x="12939464" y="2483769"/>
            <a:ext cx="3173359" cy="180020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endParaRPr lang="it-IT" b="0" dirty="0">
              <a:latin typeface="Arial Rounded MT Bold" panose="020F0704030504030204" pitchFamily="34" charset="0"/>
            </a:endParaRPr>
          </a:p>
        </p:txBody>
      </p:sp>
      <p:sp>
        <p:nvSpPr>
          <p:cNvPr id="33" name="Segnaposto testo 10"/>
          <p:cNvSpPr txBox="1">
            <a:spLocks/>
          </p:cNvSpPr>
          <p:nvPr/>
        </p:nvSpPr>
        <p:spPr>
          <a:xfrm>
            <a:off x="4439816" y="8100392"/>
            <a:ext cx="3240360" cy="1296144"/>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spcBef>
                <a:spcPct val="20000"/>
              </a:spcBef>
              <a:buFont typeface="Arial"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endParaRPr lang="it-IT" sz="1200" b="0" dirty="0">
              <a:solidFill>
                <a:schemeClr val="tx2">
                  <a:lumMod val="75000"/>
                </a:schemeClr>
              </a:solidFill>
              <a:latin typeface="Arial Rounded MT Bold" panose="020F0704030504030204" pitchFamily="34" charset="0"/>
            </a:endParaRPr>
          </a:p>
          <a:p>
            <a:pPr algn="ctr"/>
            <a:r>
              <a:rPr lang="it-IT" sz="1200" dirty="0"/>
              <a:t>Soggetto Capofila e Struttura Tecnico Operativa per  </a:t>
            </a:r>
            <a:r>
              <a:rPr lang="it-IT" sz="1200" dirty="0">
                <a:latin typeface="Arial Rounded MT Bold" panose="020F0704030504030204" pitchFamily="34" charset="0"/>
              </a:rPr>
              <a:t>info </a:t>
            </a:r>
            <a:r>
              <a:rPr lang="it-IT" sz="1200" b="0" dirty="0">
                <a:solidFill>
                  <a:schemeClr val="tx2">
                    <a:lumMod val="75000"/>
                  </a:schemeClr>
                </a:solidFill>
                <a:latin typeface="Arial Rounded MT Bold" panose="020F0704030504030204" pitchFamily="34" charset="0"/>
              </a:rPr>
              <a:t>:</a:t>
            </a:r>
          </a:p>
          <a:p>
            <a:pPr algn="ctr"/>
            <a:r>
              <a:rPr lang="it-IT" sz="1200" dirty="0">
                <a:solidFill>
                  <a:schemeClr val="tx2">
                    <a:lumMod val="75000"/>
                  </a:schemeClr>
                </a:solidFill>
                <a:latin typeface="Arial Rounded MT Bold" panose="020F0704030504030204" pitchFamily="34" charset="0"/>
              </a:rPr>
              <a:t> </a:t>
            </a:r>
            <a:r>
              <a:rPr lang="it-IT" sz="1200" dirty="0">
                <a:solidFill>
                  <a:schemeClr val="tx2">
                    <a:lumMod val="75000"/>
                  </a:schemeClr>
                </a:solidFill>
              </a:rPr>
              <a:t>Gal Linas Campidano</a:t>
            </a:r>
          </a:p>
          <a:p>
            <a:pPr algn="ctr"/>
            <a:r>
              <a:rPr lang="it-IT" sz="1200" dirty="0">
                <a:solidFill>
                  <a:schemeClr val="tx2">
                    <a:lumMod val="75000"/>
                  </a:schemeClr>
                </a:solidFill>
              </a:rPr>
              <a:t>Via San Nicolò - 09036 Guspini (SU)</a:t>
            </a:r>
          </a:p>
          <a:p>
            <a:pPr algn="ctr"/>
            <a:r>
              <a:rPr lang="it-IT" sz="1200" dirty="0">
                <a:solidFill>
                  <a:schemeClr val="tx2">
                    <a:lumMod val="75000"/>
                  </a:schemeClr>
                </a:solidFill>
              </a:rPr>
              <a:t>E-mail info@galinascampidano.it</a:t>
            </a:r>
          </a:p>
          <a:p>
            <a:pPr algn="ctr"/>
            <a:r>
              <a:rPr lang="it-IT" sz="1200" dirty="0">
                <a:solidFill>
                  <a:schemeClr val="tx2">
                    <a:lumMod val="75000"/>
                  </a:schemeClr>
                </a:solidFill>
              </a:rPr>
              <a:t>Tel. 070 9784063</a:t>
            </a:r>
            <a:endParaRPr lang="it-IT" sz="1200" dirty="0">
              <a:solidFill>
                <a:schemeClr val="tx2">
                  <a:lumMod val="75000"/>
                </a:schemeClr>
              </a:solidFill>
              <a:latin typeface="Arial Rounded MT Bold" panose="020F0704030504030204" pitchFamily="34" charset="0"/>
            </a:endParaRPr>
          </a:p>
          <a:p>
            <a:endParaRPr lang="it-IT" b="0" dirty="0">
              <a:latin typeface="Arial Rounded MT Bold" panose="020F0704030504030204" pitchFamily="34" charset="0"/>
            </a:endParaRPr>
          </a:p>
        </p:txBody>
      </p:sp>
      <p:pic>
        <p:nvPicPr>
          <p:cNvPr id="2" name="Immagine 1"/>
          <p:cNvPicPr>
            <a:picLocks noChangeAspect="1"/>
          </p:cNvPicPr>
          <p:nvPr/>
        </p:nvPicPr>
        <p:blipFill>
          <a:blip r:embed="rId4" cstate="print"/>
          <a:stretch>
            <a:fillRect/>
          </a:stretch>
        </p:blipFill>
        <p:spPr>
          <a:xfrm>
            <a:off x="3280731" y="134708"/>
            <a:ext cx="638095" cy="828571"/>
          </a:xfrm>
          <a:prstGeom prst="rect">
            <a:avLst/>
          </a:prstGeom>
        </p:spPr>
      </p:pic>
      <p:pic>
        <p:nvPicPr>
          <p:cNvPr id="1026" name="Picture 2" descr="Comune di Gonnosfanadig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4627" y="83809"/>
            <a:ext cx="6477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1267" y="45709"/>
            <a:ext cx="8191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3868" y="33614"/>
            <a:ext cx="580968" cy="843341"/>
          </a:xfrm>
          <a:prstGeom prst="rect">
            <a:avLst/>
          </a:prstGeom>
        </p:spPr>
      </p:pic>
      <p:sp>
        <p:nvSpPr>
          <p:cNvPr id="14" name="CasellaDiTesto 13">
            <a:extLst>
              <a:ext uri="{FF2B5EF4-FFF2-40B4-BE49-F238E27FC236}">
                <a16:creationId xmlns:a16="http://schemas.microsoft.com/office/drawing/2014/main" xmlns="" id="{C2FEC43B-3504-4E94-8AB9-B4B5ADD1D65B}"/>
              </a:ext>
            </a:extLst>
          </p:cNvPr>
          <p:cNvSpPr txBox="1"/>
          <p:nvPr/>
        </p:nvSpPr>
        <p:spPr>
          <a:xfrm>
            <a:off x="408836" y="1310380"/>
            <a:ext cx="8055032" cy="584775"/>
          </a:xfrm>
          <a:prstGeom prst="rect">
            <a:avLst/>
          </a:prstGeom>
          <a:noFill/>
        </p:spPr>
        <p:txBody>
          <a:bodyPr wrap="square">
            <a:spAutoFit/>
          </a:bodyPr>
          <a:lstStyle/>
          <a:p>
            <a:r>
              <a:rPr lang="it-IT" sz="3200" b="1" dirty="0"/>
              <a:t>VARIE TIPOLOGIE DI DISTRETTO</a:t>
            </a:r>
          </a:p>
        </p:txBody>
      </p:sp>
      <p:sp>
        <p:nvSpPr>
          <p:cNvPr id="13" name="CasellaDiTesto 12">
            <a:extLst>
              <a:ext uri="{FF2B5EF4-FFF2-40B4-BE49-F238E27FC236}">
                <a16:creationId xmlns:a16="http://schemas.microsoft.com/office/drawing/2014/main" xmlns="" id="{CA3098EB-5748-4BBA-97F9-4EC295247FBD}"/>
              </a:ext>
            </a:extLst>
          </p:cNvPr>
          <p:cNvSpPr txBox="1"/>
          <p:nvPr/>
        </p:nvSpPr>
        <p:spPr>
          <a:xfrm>
            <a:off x="457110" y="2180848"/>
            <a:ext cx="11111497" cy="4524315"/>
          </a:xfrm>
          <a:prstGeom prst="rect">
            <a:avLst/>
          </a:prstGeom>
          <a:noFill/>
        </p:spPr>
        <p:txBody>
          <a:bodyPr wrap="square">
            <a:spAutoFit/>
          </a:bodyPr>
          <a:lstStyle/>
          <a:p>
            <a:r>
              <a:rPr lang="it-IT" sz="2400" dirty="0"/>
              <a:t>Distretti rurali, Distretti agro-alimentari di qualità, </a:t>
            </a:r>
            <a:r>
              <a:rPr lang="it-IT" sz="2400" dirty="0" err="1"/>
              <a:t>Bio</a:t>
            </a:r>
            <a:r>
              <a:rPr lang="it-IT" sz="2400" dirty="0"/>
              <a:t> distretti, Distretti della pesca e dell’acquacoltura di qualità, Presidi (comunità del cibo), Distretti rurali di filiera, Reti </a:t>
            </a:r>
            <a:r>
              <a:rPr lang="it-IT" sz="2400" dirty="0" err="1"/>
              <a:t>interdistretturali</a:t>
            </a:r>
            <a:r>
              <a:rPr lang="it-IT" sz="2400" dirty="0"/>
              <a:t> di filiera. L.R. n. 16/2014 –</a:t>
            </a:r>
          </a:p>
          <a:p>
            <a:r>
              <a:rPr lang="it-IT" sz="2400" dirty="0"/>
              <a:t>Viene introdotta la definizione dei:</a:t>
            </a:r>
          </a:p>
          <a:p>
            <a:r>
              <a:rPr lang="it-IT" sz="2400" dirty="0"/>
              <a:t> </a:t>
            </a:r>
            <a:r>
              <a:rPr lang="it-IT" sz="2400" b="1" dirty="0"/>
              <a:t>Distretti rurali</a:t>
            </a:r>
            <a:r>
              <a:rPr lang="it-IT" sz="2400" dirty="0"/>
              <a:t>: - Sistemi produttivi caratterizzati da un identità storica e territoriale omogenea derivante dall’integrazione fra le attività agricole e altre attività locali, nonché produzioni di beni e servizi di particolare specificità, coerente con le tradizioni e le vocazioni naturali e territoriali.</a:t>
            </a:r>
          </a:p>
          <a:p>
            <a:r>
              <a:rPr lang="it-IT" sz="2400" dirty="0"/>
              <a:t> </a:t>
            </a:r>
            <a:r>
              <a:rPr lang="it-IT" sz="2400" b="1" dirty="0"/>
              <a:t>Distretti agroalimentari di qualità</a:t>
            </a:r>
            <a:r>
              <a:rPr lang="it-IT" sz="2400" dirty="0"/>
              <a:t>: - Sistemi produttivi locali caratterizzati da significativa presenza economica e da interrelazione e interdipendenza produttiva delle imprese agricole e agroalimentari nonché da una o più produzioni certificate, tipiche o tradizionali e tutelate dalla normativa vigente. </a:t>
            </a:r>
          </a:p>
        </p:txBody>
      </p:sp>
    </p:spTree>
    <p:extLst>
      <p:ext uri="{BB962C8B-B14F-4D97-AF65-F5344CB8AC3E}">
        <p14:creationId xmlns:p14="http://schemas.microsoft.com/office/powerpoint/2010/main" val="751452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969</TotalTime>
  <Words>2833</Words>
  <Application>Microsoft Office PowerPoint</Application>
  <PresentationFormat>Personalizzato</PresentationFormat>
  <Paragraphs>308</Paragraphs>
  <Slides>19</Slides>
  <Notes>19</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19</vt:i4>
      </vt:variant>
    </vt:vector>
  </HeadingPairs>
  <TitlesOfParts>
    <vt:vector size="26" baseType="lpstr">
      <vt:lpstr>Arial Unicode MS</vt:lpstr>
      <vt:lpstr>Arial</vt:lpstr>
      <vt:lpstr>Arial Rounded MT Bold</vt:lpstr>
      <vt:lpstr>Calibri</vt:lpstr>
      <vt:lpstr>Calibri Light</vt:lpstr>
      <vt:lpstr>Times New Roman</vt:lpstr>
      <vt:lpstr>Tema di Office</vt:lpstr>
      <vt:lpstr> Comuni di Arbus, Gonnosfanadiga, Guspini, Villacidro e Gal Linas Campidano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 Comuni di Arbus, Gonnosfanadiga, Guspini ,Villacidro e il Gal Linas Campidano con l’assistenza tecnica dell’Agenzia Laore hanno il piacere di invitarvi a partecipare al primo incontro di animazione, per la costituzione del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utente3</dc:creator>
  <cp:lastModifiedBy>Utente5</cp:lastModifiedBy>
  <cp:revision>168</cp:revision>
  <dcterms:created xsi:type="dcterms:W3CDTF">2019-04-12T11:28:40Z</dcterms:created>
  <dcterms:modified xsi:type="dcterms:W3CDTF">2021-04-14T08:52:50Z</dcterms:modified>
</cp:coreProperties>
</file>