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6" r:id="rId2"/>
    <p:sldId id="257" r:id="rId3"/>
    <p:sldId id="274" r:id="rId4"/>
    <p:sldId id="260" r:id="rId5"/>
    <p:sldId id="258" r:id="rId6"/>
    <p:sldId id="269" r:id="rId7"/>
    <p:sldId id="267" r:id="rId8"/>
    <p:sldId id="276" r:id="rId9"/>
    <p:sldId id="261" r:id="rId10"/>
    <p:sldId id="259" r:id="rId11"/>
    <p:sldId id="262" r:id="rId12"/>
    <p:sldId id="275" r:id="rId13"/>
    <p:sldId id="263" r:id="rId14"/>
    <p:sldId id="264" r:id="rId15"/>
    <p:sldId id="265" r:id="rId16"/>
    <p:sldId id="272"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22" d="100"/>
          <a:sy n="122" d="100"/>
        </p:scale>
        <p:origin x="96" y="23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1400" b="0" i="0" u="none" strike="noStrike" kern="1200" spc="0" baseline="0">
                <a:solidFill>
                  <a:schemeClr val="tx1">
                    <a:lumMod val="65000"/>
                    <a:lumOff val="35000"/>
                  </a:schemeClr>
                </a:solidFill>
                <a:latin typeface="+mn-lt"/>
                <a:ea typeface="+mn-ea"/>
                <a:cs typeface="+mn-cs"/>
              </a:defRPr>
            </a:pPr>
            <a:r>
              <a:rPr lang="en-US"/>
              <a:t>Totale</a:t>
            </a:r>
            <a:r>
              <a:rPr lang="en-US" baseline="0"/>
              <a:t> contributi concessi: 246.584,47                                                Totale spesa progetti finanziati: 493.198,94</a:t>
            </a:r>
            <a:endParaRPr lang="en-US"/>
          </a:p>
        </c:rich>
      </c:tx>
      <c:layout/>
      <c:overlay val="0"/>
      <c:spPr>
        <a:noFill/>
        <a:ln>
          <a:noFill/>
        </a:ln>
        <a:effectLst/>
      </c:spPr>
      <c:txPr>
        <a:bodyPr rot="0" spcFirstLastPara="1" vertOverflow="ellipsis" vert="horz" wrap="square" anchor="ctr" anchorCtr="1"/>
        <a:lstStyle/>
        <a:p>
          <a:pPr>
            <a:defRPr lang="en-US" sz="14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barChart>
        <c:barDir val="col"/>
        <c:grouping val="clustered"/>
        <c:varyColors val="0"/>
        <c:dLbls>
          <c:showLegendKey val="0"/>
          <c:showVal val="0"/>
          <c:showCatName val="0"/>
          <c:showSerName val="0"/>
          <c:showPercent val="0"/>
          <c:showBubbleSize val="0"/>
        </c:dLbls>
        <c:gapWidth val="150"/>
        <c:axId val="572620320"/>
        <c:axId val="577922992"/>
      </c:barChart>
      <c:catAx>
        <c:axId val="57262032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n-US" sz="900" b="0" i="0" u="none" strike="noStrike" kern="1200" baseline="0">
                <a:solidFill>
                  <a:schemeClr val="tx1">
                    <a:lumMod val="65000"/>
                    <a:lumOff val="35000"/>
                  </a:schemeClr>
                </a:solidFill>
                <a:latin typeface="+mn-lt"/>
                <a:ea typeface="+mn-ea"/>
                <a:cs typeface="+mn-cs"/>
              </a:defRPr>
            </a:pPr>
            <a:endParaRPr lang="it-IT"/>
          </a:p>
        </c:txPr>
        <c:crossAx val="577922992"/>
        <c:crosses val="autoZero"/>
        <c:auto val="1"/>
        <c:lblAlgn val="ctr"/>
        <c:lblOffset val="100"/>
        <c:noMultiLvlLbl val="0"/>
      </c:catAx>
      <c:valAx>
        <c:axId val="5779229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n-US" sz="900" b="0" i="0" u="none" strike="noStrike" kern="1200" baseline="0">
                <a:solidFill>
                  <a:schemeClr val="tx1">
                    <a:lumMod val="65000"/>
                    <a:lumOff val="35000"/>
                  </a:schemeClr>
                </a:solidFill>
                <a:latin typeface="+mn-lt"/>
                <a:ea typeface="+mn-ea"/>
                <a:cs typeface="+mn-cs"/>
              </a:defRPr>
            </a:pPr>
            <a:endParaRPr lang="it-IT"/>
          </a:p>
        </c:txPr>
        <c:crossAx val="572620320"/>
        <c:crosses val="autoZero"/>
        <c:crossBetween val="between"/>
      </c:valAx>
      <c:spPr>
        <a:noFill/>
        <a:ln>
          <a:noFill/>
        </a:ln>
        <a:effectLst/>
      </c:spPr>
    </c:plotArea>
    <c:plotVisOnly val="1"/>
    <c:dispBlanksAs val="gap"/>
    <c:showDLblsOverMax val="0"/>
  </c:chart>
  <c:spPr>
    <a:noFill/>
    <a:ln>
      <a:noFill/>
    </a:ln>
    <a:effectLst/>
  </c:spPr>
  <c:txPr>
    <a:bodyPr/>
    <a:lstStyle/>
    <a:p>
      <a:pPr>
        <a:defRPr lang="en-US"/>
      </a:pPr>
      <a:endParaRPr lang="it-I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n-US" sz="1400" b="0" i="0" u="none" strike="noStrike" kern="1200" spc="0" baseline="0">
                <a:solidFill>
                  <a:schemeClr val="tx1">
                    <a:lumMod val="65000"/>
                    <a:lumOff val="35000"/>
                  </a:schemeClr>
                </a:solidFill>
                <a:latin typeface="+mn-lt"/>
                <a:ea typeface="+mn-ea"/>
                <a:cs typeface="+mn-cs"/>
              </a:defRPr>
            </a:pPr>
            <a:r>
              <a:rPr lang="en-US" dirty="0" err="1"/>
              <a:t>Totale</a:t>
            </a:r>
            <a:r>
              <a:rPr lang="en-US" dirty="0"/>
              <a:t> </a:t>
            </a:r>
            <a:r>
              <a:rPr lang="en-US" dirty="0" err="1"/>
              <a:t>contributi</a:t>
            </a:r>
            <a:r>
              <a:rPr lang="en-US" dirty="0"/>
              <a:t> </a:t>
            </a:r>
            <a:r>
              <a:rPr lang="en-US" dirty="0" err="1"/>
              <a:t>concessi</a:t>
            </a:r>
            <a:r>
              <a:rPr lang="en-US" dirty="0"/>
              <a:t>: 534.849,25                </a:t>
            </a:r>
            <a:r>
              <a:rPr lang="en-US" dirty="0" smtClean="0"/>
              <a:t>                                                      </a:t>
            </a:r>
            <a:r>
              <a:rPr lang="en-US" dirty="0" err="1"/>
              <a:t>Totale</a:t>
            </a:r>
            <a:r>
              <a:rPr lang="en-US" dirty="0"/>
              <a:t> </a:t>
            </a:r>
            <a:r>
              <a:rPr lang="en-US" dirty="0" err="1"/>
              <a:t>spesa</a:t>
            </a:r>
            <a:r>
              <a:rPr lang="en-US" dirty="0"/>
              <a:t> </a:t>
            </a:r>
            <a:r>
              <a:rPr lang="en-US" dirty="0" err="1"/>
              <a:t>progetti</a:t>
            </a:r>
            <a:r>
              <a:rPr lang="en-US" dirty="0"/>
              <a:t> </a:t>
            </a:r>
            <a:r>
              <a:rPr lang="en-US" dirty="0" err="1"/>
              <a:t>finanziati</a:t>
            </a:r>
            <a:r>
              <a:rPr lang="en-US" dirty="0"/>
              <a:t>: 1.069.698,50</a:t>
            </a:r>
          </a:p>
        </c:rich>
      </c:tx>
      <c:layout/>
      <c:overlay val="0"/>
      <c:spPr>
        <a:noFill/>
        <a:ln>
          <a:noFill/>
        </a:ln>
        <a:effectLst/>
      </c:spPr>
      <c:txPr>
        <a:bodyPr rot="0" spcFirstLastPara="1" vertOverflow="ellipsis" vert="horz" wrap="square" anchor="ctr" anchorCtr="1"/>
        <a:lstStyle/>
        <a:p>
          <a:pPr>
            <a:defRPr lang="en-US" sz="1400" b="0" i="0" u="none" strike="noStrike" kern="1200" spc="0" baseline="0">
              <a:solidFill>
                <a:schemeClr val="tx1">
                  <a:lumMod val="65000"/>
                  <a:lumOff val="35000"/>
                </a:schemeClr>
              </a:solidFill>
              <a:latin typeface="+mn-lt"/>
              <a:ea typeface="+mn-ea"/>
              <a:cs typeface="+mn-cs"/>
            </a:defRPr>
          </a:pPr>
          <a:endParaRPr lang="it-IT"/>
        </a:p>
      </c:txPr>
    </c:title>
    <c:autoTitleDeleted val="0"/>
    <c:plotArea>
      <c:layout/>
      <c:barChart>
        <c:barDir val="col"/>
        <c:grouping val="clustered"/>
        <c:varyColors val="0"/>
        <c:ser>
          <c:idx val="0"/>
          <c:order val="0"/>
          <c:tx>
            <c:strRef>
              <c:f>esistenti!$H$1</c:f>
              <c:strCache>
                <c:ptCount val="1"/>
                <c:pt idx="0">
                  <c:v>n.</c:v>
                </c:pt>
              </c:strCache>
            </c:strRef>
          </c:tx>
          <c:spPr>
            <a:solidFill>
              <a:schemeClr val="accent1"/>
            </a:solidFill>
            <a:ln>
              <a:noFill/>
            </a:ln>
            <a:effectLst/>
            <a:sp3d/>
          </c:spPr>
          <c:invertIfNegative val="0"/>
          <c:cat>
            <c:strRef>
              <c:f>esistenti!$G$2:$G$7</c:f>
              <c:strCache>
                <c:ptCount val="6"/>
                <c:pt idx="0">
                  <c:v>FATTORIA DIDATTICA</c:v>
                </c:pt>
                <c:pt idx="1">
                  <c:v>ATTIVITA' AGRITURISTICA CON SERVIZIO DI RISOTRAZIONE  PERNOTTAMENTO E REALIZZAZIONE MICRO EVENTI</c:v>
                </c:pt>
                <c:pt idx="2">
                  <c:v>AGRICAMPEGGIO</c:v>
                </c:pt>
                <c:pt idx="3">
                  <c:v>AFFITTACAMERE + RISTORAZIONE</c:v>
                </c:pt>
                <c:pt idx="4">
                  <c:v>RISTORAZIONE TIPICA</c:v>
                </c:pt>
                <c:pt idx="5">
                  <c:v>ORGANIZZAZIONE EVENTI</c:v>
                </c:pt>
              </c:strCache>
            </c:strRef>
          </c:cat>
          <c:val>
            <c:numRef>
              <c:f>esistenti!$H$2:$H$7</c:f>
              <c:numCache>
                <c:formatCode>General</c:formatCode>
                <c:ptCount val="6"/>
                <c:pt idx="0">
                  <c:v>2</c:v>
                </c:pt>
                <c:pt idx="1">
                  <c:v>3</c:v>
                </c:pt>
                <c:pt idx="2">
                  <c:v>1</c:v>
                </c:pt>
                <c:pt idx="3">
                  <c:v>2</c:v>
                </c:pt>
                <c:pt idx="4">
                  <c:v>5</c:v>
                </c:pt>
                <c:pt idx="5">
                  <c:v>1</c:v>
                </c:pt>
              </c:numCache>
            </c:numRef>
          </c:val>
        </c:ser>
        <c:dLbls>
          <c:showLegendKey val="0"/>
          <c:showVal val="0"/>
          <c:showCatName val="0"/>
          <c:showSerName val="0"/>
          <c:showPercent val="0"/>
          <c:showBubbleSize val="0"/>
        </c:dLbls>
        <c:gapWidth val="150"/>
        <c:axId val="577925232"/>
        <c:axId val="577925792"/>
      </c:barChart>
      <c:catAx>
        <c:axId val="57792523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n-US" sz="900" b="1" i="0" u="none" strike="noStrike" kern="1200" baseline="0">
                <a:solidFill>
                  <a:schemeClr val="tx1">
                    <a:lumMod val="65000"/>
                    <a:lumOff val="35000"/>
                  </a:schemeClr>
                </a:solidFill>
                <a:latin typeface="+mn-lt"/>
                <a:ea typeface="+mn-ea"/>
                <a:cs typeface="+mn-cs"/>
              </a:defRPr>
            </a:pPr>
            <a:endParaRPr lang="it-IT"/>
          </a:p>
        </c:txPr>
        <c:crossAx val="577925792"/>
        <c:crosses val="autoZero"/>
        <c:auto val="1"/>
        <c:lblAlgn val="ctr"/>
        <c:lblOffset val="100"/>
        <c:noMultiLvlLbl val="0"/>
      </c:catAx>
      <c:valAx>
        <c:axId val="5779257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n-US" sz="900" b="0" i="0" u="none" strike="noStrike" kern="1200" baseline="0">
                <a:solidFill>
                  <a:schemeClr val="tx1">
                    <a:lumMod val="65000"/>
                    <a:lumOff val="35000"/>
                  </a:schemeClr>
                </a:solidFill>
                <a:latin typeface="+mn-lt"/>
                <a:ea typeface="+mn-ea"/>
                <a:cs typeface="+mn-cs"/>
              </a:defRPr>
            </a:pPr>
            <a:endParaRPr lang="it-IT"/>
          </a:p>
        </c:txPr>
        <c:crossAx val="577925232"/>
        <c:crosses val="autoZero"/>
        <c:crossBetween val="between"/>
      </c:valAx>
      <c:spPr>
        <a:noFill/>
        <a:ln>
          <a:noFill/>
        </a:ln>
        <a:effectLst/>
      </c:spPr>
    </c:plotArea>
    <c:plotVisOnly val="1"/>
    <c:dispBlanksAs val="gap"/>
    <c:showDLblsOverMax val="0"/>
  </c:chart>
  <c:spPr>
    <a:noFill/>
    <a:ln>
      <a:noFill/>
    </a:ln>
    <a:effectLst/>
  </c:spPr>
  <c:txPr>
    <a:bodyPr/>
    <a:lstStyle/>
    <a:p>
      <a:pPr>
        <a:defRPr lang="en-US"/>
      </a:pPr>
      <a:endParaRPr lang="it-I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t>7/27/2021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t>‹N›</a:t>
            </a:fld>
            <a:endParaRPr lang="en-US"/>
          </a:p>
        </p:txBody>
      </p:sp>
    </p:spTree>
    <p:extLst>
      <p:ext uri="{BB962C8B-B14F-4D97-AF65-F5344CB8AC3E}">
        <p14:creationId xmlns:p14="http://schemas.microsoft.com/office/powerpoint/2010/main" val="1691401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p>
        </p:txBody>
      </p:sp>
    </p:spTree>
    <p:extLst>
      <p:ext uri="{BB962C8B-B14F-4D97-AF65-F5344CB8AC3E}">
        <p14:creationId xmlns:p14="http://schemas.microsoft.com/office/powerpoint/2010/main" val="519044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589213" y="2514600"/>
            <a:ext cx="8915399" cy="2262781"/>
          </a:xfrm>
        </p:spPr>
        <p:txBody>
          <a:bodyPr anchor="b">
            <a:normAutofit/>
          </a:bodyPr>
          <a:lstStyle>
            <a:lvl1pPr>
              <a:defRPr sz="5400"/>
            </a:lvl1pPr>
          </a:lstStyle>
          <a:p>
            <a:r>
              <a:rPr lang="it-IT" smtClean="0"/>
              <a:t>Fare clic per modificare lo stile del titolo</a:t>
            </a:r>
            <a:endParaRPr lang="en-US" dirty="0"/>
          </a:p>
        </p:txBody>
      </p:sp>
      <p:sp>
        <p:nvSpPr>
          <p:cNvPr id="3" name="Subtitle 2"/>
          <p:cNvSpPr>
            <a:spLocks noGrp="1"/>
          </p:cNvSpPr>
          <p:nvPr>
            <p:ph type="subTitle" idx="1" hasCustomPrompt="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2" y="609600"/>
            <a:ext cx="8915399" cy="3117040"/>
          </a:xfrm>
        </p:spPr>
        <p:txBody>
          <a:bodyPr anchor="ctr">
            <a:normAutofit/>
          </a:bodyPr>
          <a:lstStyle>
            <a:lvl1pPr algn="l">
              <a:defRPr sz="4800" b="0" cap="none"/>
            </a:lvl1pPr>
          </a:lstStyle>
          <a:p>
            <a:r>
              <a:rPr lang="it-IT" smtClean="0"/>
              <a:t>Fare clic per modificare lo stile del titolo</a:t>
            </a:r>
            <a:endParaRPr lang="en-US" dirty="0"/>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49949" y="609600"/>
            <a:ext cx="8393926" cy="2895600"/>
          </a:xfrm>
        </p:spPr>
        <p:txBody>
          <a:bodyPr anchor="ctr">
            <a:normAutofit/>
          </a:bodyPr>
          <a:lstStyle>
            <a:lvl1pPr algn="l">
              <a:defRPr sz="4800" b="0" cap="none"/>
            </a:lvl1pPr>
          </a:lstStyle>
          <a:p>
            <a:r>
              <a:rPr lang="it-IT" smtClean="0"/>
              <a:t>Fare clic per modificare lo stile del titolo</a:t>
            </a:r>
            <a:endParaRPr lang="en-US" dirty="0"/>
          </a:p>
        </p:txBody>
      </p:sp>
      <p:sp>
        <p:nvSpPr>
          <p:cNvPr id="13" name="Text Placeholder 9"/>
          <p:cNvSpPr>
            <a:spLocks noGrp="1"/>
          </p:cNvSpPr>
          <p:nvPr>
            <p:ph type="body" sz="quarter" idx="13" hasCustomPrompt="1"/>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panose="020B0604020202020204"/>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3" y="2438400"/>
            <a:ext cx="8915400" cy="2724845"/>
          </a:xfrm>
        </p:spPr>
        <p:txBody>
          <a:bodyPr anchor="b">
            <a:normAutofit/>
          </a:bodyPr>
          <a:lstStyle>
            <a:lvl1pPr algn="l">
              <a:defRPr sz="4800" b="0"/>
            </a:lvl1pPr>
          </a:lstStyle>
          <a:p>
            <a:r>
              <a:rPr lang="it-IT" smtClean="0"/>
              <a:t>Fare clic per modificare lo stile del titolo</a:t>
            </a:r>
            <a:endParaRPr lang="en-US" dirty="0"/>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t>7/27/2021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2849949" y="609600"/>
            <a:ext cx="8393926" cy="2895600"/>
          </a:xfrm>
        </p:spPr>
        <p:txBody>
          <a:bodyPr anchor="ctr">
            <a:normAutofit/>
          </a:bodyPr>
          <a:lstStyle>
            <a:lvl1pPr algn="l">
              <a:defRPr sz="4800" b="0" cap="none"/>
            </a:lvl1pPr>
          </a:lstStyle>
          <a:p>
            <a:r>
              <a:rPr lang="it-IT" smtClean="0"/>
              <a:t>Fare clic per modificare lo stile del titolo</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t>7/27/2021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2" y="627407"/>
            <a:ext cx="8915399" cy="2880020"/>
          </a:xfrm>
        </p:spPr>
        <p:txBody>
          <a:bodyPr anchor="ctr">
            <a:normAutofit/>
          </a:bodyPr>
          <a:lstStyle>
            <a:lvl1pPr algn="l">
              <a:defRPr sz="4800" b="0"/>
            </a:lvl1pPr>
          </a:lstStyle>
          <a:p>
            <a:r>
              <a:rPr lang="it-IT" smtClean="0"/>
              <a:t>Fare clic per modificare lo stile del titolo</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t>7/27/2021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hasCustomPrompt="1"/>
          </p:nvPr>
        </p:nvSpPr>
        <p:spPr/>
        <p:txBody>
          <a:bodyPr vert="eaVert" ancho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294812" y="627405"/>
            <a:ext cx="2207601" cy="5283817"/>
          </a:xfrm>
        </p:spPr>
        <p:txBody>
          <a:bodyPr vert="eaVert" anchor="ctr"/>
          <a:lstStyle/>
          <a:p>
            <a:r>
              <a:rPr lang="it-IT" smtClean="0"/>
              <a:t>Fare clic per modificare lo stile del titolo</a:t>
            </a:r>
            <a:endParaRPr lang="en-US" dirty="0"/>
          </a:p>
        </p:txBody>
      </p:sp>
      <p:sp>
        <p:nvSpPr>
          <p:cNvPr id="3" name="Vertical Text Placeholder 2"/>
          <p:cNvSpPr>
            <a:spLocks noGrp="1"/>
          </p:cNvSpPr>
          <p:nvPr>
            <p:ph type="body" orient="vert" idx="1" hasCustomPrompt="1"/>
          </p:nvPr>
        </p:nvSpPr>
        <p:spPr>
          <a:xfrm>
            <a:off x="2589212" y="627405"/>
            <a:ext cx="6477000" cy="5283817"/>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92925" y="624110"/>
            <a:ext cx="8911687" cy="1280890"/>
          </a:xfrm>
        </p:spPr>
        <p:txBody>
          <a:bodyPr/>
          <a:lstStyle/>
          <a:p>
            <a:r>
              <a:rPr lang="it-IT" smtClean="0"/>
              <a:t>Fare clic per modificare lo stile del titolo</a:t>
            </a:r>
            <a:endParaRPr lang="en-US" dirty="0"/>
          </a:p>
        </p:txBody>
      </p:sp>
      <p:sp>
        <p:nvSpPr>
          <p:cNvPr id="3" name="Content Placeholder 2"/>
          <p:cNvSpPr>
            <a:spLocks noGrp="1"/>
          </p:cNvSpPr>
          <p:nvPr>
            <p:ph idx="1" hasCustomPrompt="1"/>
          </p:nvPr>
        </p:nvSpPr>
        <p:spPr>
          <a:xfrm>
            <a:off x="2589212" y="2133600"/>
            <a:ext cx="8915400" cy="3777622"/>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2" y="2058750"/>
            <a:ext cx="8915399" cy="1468800"/>
          </a:xfrm>
        </p:spPr>
        <p:txBody>
          <a:bodyPr anchor="b"/>
          <a:lstStyle>
            <a:lvl1pPr algn="l">
              <a:defRPr sz="4000" b="0" cap="none"/>
            </a:lvl1pPr>
          </a:lstStyle>
          <a:p>
            <a:r>
              <a:rPr lang="it-IT" smtClean="0"/>
              <a:t>Fare clic per modificare lo stile del titolo</a:t>
            </a:r>
            <a:endParaRPr lang="en-US" dirty="0"/>
          </a:p>
        </p:txBody>
      </p:sp>
      <p:sp>
        <p:nvSpPr>
          <p:cNvPr id="3" name="Text Placeholder 2"/>
          <p:cNvSpPr>
            <a:spLocks noGrp="1"/>
          </p:cNvSpPr>
          <p:nvPr>
            <p:ph type="body" idx="1" hasCustomPrompt="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t>7/27/2021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hasCustomPrompt="1"/>
          </p:nvPr>
        </p:nvSpPr>
        <p:spPr/>
        <p:txBody>
          <a:bodyPr/>
          <a:lstStyle/>
          <a:p>
            <a:r>
              <a:rPr lang="it-IT" smtClean="0"/>
              <a:t>Fare clic per modificare lo stile del titolo</a:t>
            </a:r>
            <a:endParaRPr lang="en-US" dirty="0"/>
          </a:p>
        </p:txBody>
      </p:sp>
      <p:sp>
        <p:nvSpPr>
          <p:cNvPr id="3" name="Content Placeholder 2"/>
          <p:cNvSpPr>
            <a:spLocks noGrp="1"/>
          </p:cNvSpPr>
          <p:nvPr>
            <p:ph sz="half" idx="1" hasCustomPrompt="1"/>
          </p:nvPr>
        </p:nvSpPr>
        <p:spPr>
          <a:xfrm>
            <a:off x="2589212" y="2133600"/>
            <a:ext cx="4313864" cy="3777622"/>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hasCustomPrompt="1"/>
          </p:nvPr>
        </p:nvSpPr>
        <p:spPr>
          <a:xfrm>
            <a:off x="7190747" y="2126222"/>
            <a:ext cx="4313864" cy="3777622"/>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t>7/27/2021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13"/>
          <p:cNvSpPr>
            <a:spLocks noGrp="1"/>
          </p:cNvSpPr>
          <p:nvPr>
            <p:ph type="title" hasCustomPrompt="1"/>
          </p:nvPr>
        </p:nvSpPr>
        <p:spPr/>
        <p:txBody>
          <a:bodyPr/>
          <a:lstStyle/>
          <a:p>
            <a:r>
              <a:rPr lang="it-IT" smtClean="0"/>
              <a:t>Fare clic per modificare lo stile del titolo</a:t>
            </a:r>
            <a:endParaRPr lang="en-US" dirty="0"/>
          </a:p>
        </p:txBody>
      </p:sp>
      <p:sp>
        <p:nvSpPr>
          <p:cNvPr id="3" name="Text Placeholder 2"/>
          <p:cNvSpPr>
            <a:spLocks noGrp="1"/>
          </p:cNvSpPr>
          <p:nvPr>
            <p:ph type="body" idx="1" hasCustomPrompt="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hasCustomPrompt="1"/>
          </p:nvPr>
        </p:nvSpPr>
        <p:spPr>
          <a:xfrm>
            <a:off x="2589212" y="2548966"/>
            <a:ext cx="4342893" cy="3354060"/>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hasCustomPrompt="1"/>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hasCustomPrompt="1"/>
          </p:nvPr>
        </p:nvSpPr>
        <p:spPr>
          <a:xfrm>
            <a:off x="7166957" y="2545738"/>
            <a:ext cx="4338674" cy="3354060"/>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t>7/27/2021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t>7/27/2021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t>7/27/2021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2" y="446088"/>
            <a:ext cx="3505199" cy="976312"/>
          </a:xfrm>
        </p:spPr>
        <p:txBody>
          <a:bodyPr anchor="b"/>
          <a:lstStyle>
            <a:lvl1pPr algn="l">
              <a:defRPr sz="2000" b="0"/>
            </a:lvl1pPr>
          </a:lstStyle>
          <a:p>
            <a:r>
              <a:rPr lang="it-IT" smtClean="0"/>
              <a:t>Fare clic per modificare lo stile del titolo</a:t>
            </a:r>
            <a:endParaRPr lang="en-US" dirty="0"/>
          </a:p>
        </p:txBody>
      </p:sp>
      <p:sp>
        <p:nvSpPr>
          <p:cNvPr id="3" name="Content Placeholder 2"/>
          <p:cNvSpPr>
            <a:spLocks noGrp="1"/>
          </p:cNvSpPr>
          <p:nvPr>
            <p:ph idx="1" hasCustomPrompt="1"/>
          </p:nvPr>
        </p:nvSpPr>
        <p:spPr>
          <a:xfrm>
            <a:off x="6323012" y="446088"/>
            <a:ext cx="5181600" cy="5414963"/>
          </a:xfrm>
        </p:spPr>
        <p:txBody>
          <a:bodyPr anchor="ct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hasCustomPrompt="1"/>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t>7/27/2021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3" y="4800600"/>
            <a:ext cx="8915400" cy="566738"/>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noChangeAspect="1"/>
          </p:cNvSpPr>
          <p:nvPr>
            <p:ph type="pic" idx="1" hasCustomPrompt="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hasCustomPrompt="1"/>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t>7/27/2021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t>7/27/2021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png"/><Relationship Id="rId5" Type="http://schemas.openxmlformats.org/officeDocument/2006/relationships/image" Target="../media/image2.emf"/><Relationship Id="rId4" Type="http://schemas.openxmlformats.org/officeDocument/2006/relationships/package" Target="../embeddings/Microsoft_Excel_Worksheet1.xlsx"/></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284276" y="2262052"/>
            <a:ext cx="10096048" cy="2262781"/>
          </a:xfrm>
        </p:spPr>
        <p:txBody>
          <a:bodyPr>
            <a:normAutofit/>
          </a:bodyPr>
          <a:lstStyle/>
          <a:p>
            <a:r>
              <a:rPr lang="it-IT" sz="4000" b="1" dirty="0" smtClean="0">
                <a:solidFill>
                  <a:schemeClr val="bg2">
                    <a:lumMod val="25000"/>
                  </a:schemeClr>
                </a:solidFill>
              </a:rPr>
              <a:t>ASSEMBLEA DEI SOCI                                  GAL LINAS CAMPIDANO</a:t>
            </a:r>
            <a:endParaRPr lang="it-IT" sz="4000" b="1" dirty="0">
              <a:solidFill>
                <a:schemeClr val="bg2">
                  <a:lumMod val="25000"/>
                </a:schemeClr>
              </a:solidFill>
            </a:endParaRPr>
          </a:p>
        </p:txBody>
      </p:sp>
      <p:sp>
        <p:nvSpPr>
          <p:cNvPr id="3" name="Sottotitolo 2"/>
          <p:cNvSpPr>
            <a:spLocks noGrp="1"/>
          </p:cNvSpPr>
          <p:nvPr>
            <p:ph type="subTitle" idx="1"/>
          </p:nvPr>
        </p:nvSpPr>
        <p:spPr>
          <a:xfrm>
            <a:off x="2284276" y="4524833"/>
            <a:ext cx="8915399" cy="1126283"/>
          </a:xfrm>
        </p:spPr>
        <p:txBody>
          <a:bodyPr>
            <a:normAutofit/>
          </a:bodyPr>
          <a:lstStyle/>
          <a:p>
            <a:r>
              <a:rPr lang="it-IT" dirty="0" smtClean="0">
                <a:solidFill>
                  <a:schemeClr val="bg2">
                    <a:lumMod val="25000"/>
                  </a:schemeClr>
                </a:solidFill>
              </a:rPr>
              <a:t>Lunedì 26 </a:t>
            </a:r>
            <a:r>
              <a:rPr lang="it-IT" dirty="0">
                <a:solidFill>
                  <a:schemeClr val="bg2">
                    <a:lumMod val="25000"/>
                  </a:schemeClr>
                </a:solidFill>
              </a:rPr>
              <a:t>luglio 2021 ore 18,30 </a:t>
            </a:r>
          </a:p>
          <a:p>
            <a:r>
              <a:rPr lang="it-IT" dirty="0" smtClean="0">
                <a:solidFill>
                  <a:schemeClr val="bg2">
                    <a:lumMod val="25000"/>
                  </a:schemeClr>
                </a:solidFill>
              </a:rPr>
              <a:t>Sala </a:t>
            </a:r>
            <a:r>
              <a:rPr lang="it-IT" dirty="0">
                <a:solidFill>
                  <a:schemeClr val="bg2">
                    <a:lumMod val="25000"/>
                  </a:schemeClr>
                </a:solidFill>
              </a:rPr>
              <a:t>congressi del Centro Servizi, Zona Industriale </a:t>
            </a:r>
            <a:r>
              <a:rPr lang="it-IT" dirty="0" smtClean="0">
                <a:solidFill>
                  <a:schemeClr val="bg2">
                    <a:lumMod val="25000"/>
                  </a:schemeClr>
                </a:solidFill>
              </a:rPr>
              <a:t>PIP - Guspini</a:t>
            </a:r>
            <a:endParaRPr lang="it-IT" dirty="0">
              <a:solidFill>
                <a:schemeClr val="bg2">
                  <a:lumMod val="25000"/>
                </a:schemeClr>
              </a:solidFill>
            </a:endParaRPr>
          </a:p>
        </p:txBody>
      </p:sp>
      <p:sp>
        <p:nvSpPr>
          <p:cNvPr id="4" name="WordArt 3"/>
          <p:cNvSpPr>
            <a:spLocks noChangeArrowheads="1" noChangeShapeType="1" noTextEdit="1"/>
          </p:cNvSpPr>
          <p:nvPr/>
        </p:nvSpPr>
        <p:spPr bwMode="auto">
          <a:xfrm>
            <a:off x="4739461" y="1212862"/>
            <a:ext cx="3125786" cy="593167"/>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rtl="0">
              <a:buNone/>
            </a:pPr>
            <a:r>
              <a:rPr lang="it-IT" sz="3600" kern="10" spc="0" dirty="0" err="1" smtClean="0">
                <a:ln w="9525">
                  <a:solidFill>
                    <a:srgbClr val="44546A"/>
                  </a:solidFill>
                  <a:round/>
                </a:ln>
                <a:solidFill>
                  <a:srgbClr val="5B9BD5"/>
                </a:solidFill>
                <a:effectLst/>
                <a:latin typeface="Times New Roman" panose="02020603050405020304" pitchFamily="18" charset="0"/>
                <a:cs typeface="Times New Roman" panose="02020603050405020304" pitchFamily="18" charset="0"/>
              </a:rPr>
              <a:t>Gal</a:t>
            </a:r>
            <a:r>
              <a:rPr lang="it-IT" sz="3600" kern="10" spc="0" dirty="0" smtClean="0">
                <a:ln w="9525">
                  <a:solidFill>
                    <a:srgbClr val="44546A"/>
                  </a:solidFill>
                  <a:round/>
                </a:ln>
                <a:solidFill>
                  <a:srgbClr val="5B9BD5"/>
                </a:solidFill>
                <a:effectLst/>
                <a:latin typeface="Times New Roman" panose="02020603050405020304" pitchFamily="18" charset="0"/>
                <a:cs typeface="Times New Roman" panose="02020603050405020304" pitchFamily="18" charset="0"/>
              </a:rPr>
              <a:t> Linas Campidano</a:t>
            </a:r>
            <a:endParaRPr lang="it-IT" sz="3600" kern="10" spc="0" dirty="0">
              <a:ln w="9525">
                <a:solidFill>
                  <a:srgbClr val="44546A"/>
                </a:solidFill>
                <a:round/>
              </a:ln>
              <a:solidFill>
                <a:srgbClr val="5B9BD5"/>
              </a:solidFill>
              <a:effectLst/>
              <a:latin typeface="Times New Roman" panose="02020603050405020304" pitchFamily="18" charset="0"/>
              <a:cs typeface="Times New Roman" panose="02020603050405020304" pitchFamily="18" charset="0"/>
            </a:endParaRPr>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32147" y="157064"/>
            <a:ext cx="932728" cy="1056177"/>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smtClean="0">
                <a:solidFill>
                  <a:schemeClr val="bg2">
                    <a:lumMod val="25000"/>
                  </a:schemeClr>
                </a:solidFill>
              </a:rPr>
              <a:t>Sottomisura19.3</a:t>
            </a:r>
            <a:br>
              <a:rPr lang="it-IT" b="1" dirty="0" smtClean="0">
                <a:solidFill>
                  <a:schemeClr val="bg2">
                    <a:lumMod val="25000"/>
                  </a:schemeClr>
                </a:solidFill>
              </a:rPr>
            </a:br>
            <a:r>
              <a:rPr lang="it-IT" sz="1800" b="1" i="1" dirty="0" smtClean="0">
                <a:solidFill>
                  <a:schemeClr val="bg2">
                    <a:lumMod val="25000"/>
                  </a:schemeClr>
                </a:solidFill>
              </a:rPr>
              <a:t>Preparazione </a:t>
            </a:r>
            <a:r>
              <a:rPr lang="it-IT" sz="1800" b="1" i="1" dirty="0">
                <a:solidFill>
                  <a:schemeClr val="bg2">
                    <a:lumMod val="25000"/>
                  </a:schemeClr>
                </a:solidFill>
              </a:rPr>
              <a:t>e realizzazione </a:t>
            </a:r>
            <a:br>
              <a:rPr lang="it-IT" sz="1800" b="1" i="1" dirty="0">
                <a:solidFill>
                  <a:schemeClr val="bg2">
                    <a:lumMod val="25000"/>
                  </a:schemeClr>
                </a:solidFill>
              </a:rPr>
            </a:br>
            <a:r>
              <a:rPr lang="it-IT" sz="1800" b="1" i="1" dirty="0">
                <a:solidFill>
                  <a:schemeClr val="bg2">
                    <a:lumMod val="25000"/>
                  </a:schemeClr>
                </a:solidFill>
              </a:rPr>
              <a:t>delle attività di cooperazione dei Gruppi di Azione Locale </a:t>
            </a:r>
          </a:p>
        </p:txBody>
      </p:sp>
      <p:sp>
        <p:nvSpPr>
          <p:cNvPr id="3" name="Segnaposto contenuto 2"/>
          <p:cNvSpPr>
            <a:spLocks noGrp="1"/>
          </p:cNvSpPr>
          <p:nvPr>
            <p:ph sz="half" idx="1"/>
          </p:nvPr>
        </p:nvSpPr>
        <p:spPr>
          <a:xfrm>
            <a:off x="2515235" y="2115185"/>
            <a:ext cx="8818245" cy="3777615"/>
          </a:xfrm>
        </p:spPr>
        <p:txBody>
          <a:bodyPr>
            <a:normAutofit/>
          </a:bodyPr>
          <a:lstStyle/>
          <a:p>
            <a:pPr marL="0" indent="0">
              <a:buNone/>
            </a:pPr>
            <a:r>
              <a:rPr lang="it-IT" dirty="0" smtClean="0"/>
              <a:t>Il GAL Linas Campidano è partner del </a:t>
            </a:r>
          </a:p>
          <a:p>
            <a:pPr marL="0" indent="0">
              <a:buNone/>
            </a:pPr>
            <a:r>
              <a:rPr lang="it-IT" dirty="0"/>
              <a:t>	</a:t>
            </a:r>
            <a:r>
              <a:rPr lang="it-IT" b="1" dirty="0" smtClean="0"/>
              <a:t>Progetto di cooperazione transnazionale: Accorciamo le distanze: filiera 	corta tra terra e mare</a:t>
            </a:r>
          </a:p>
          <a:p>
            <a:pPr algn="just"/>
            <a:r>
              <a:rPr lang="it-IT" dirty="0" smtClean="0"/>
              <a:t>13 Partner: GAL e FLAG Sardi e Portoghesi</a:t>
            </a:r>
          </a:p>
          <a:p>
            <a:pPr algn="just"/>
            <a:r>
              <a:rPr lang="it-IT" dirty="0" smtClean="0"/>
              <a:t>Obiettivo: promuovere </a:t>
            </a:r>
            <a:r>
              <a:rPr lang="it-IT" dirty="0"/>
              <a:t>i territori coinvolti, utilizzando le produzioni tipiche locali come strumento per raccontare al meglio il territorio nel proprio insieme. Attraverso il progetto di cooperazione si </a:t>
            </a:r>
            <a:r>
              <a:rPr lang="it-IT" dirty="0" smtClean="0"/>
              <a:t>intende </a:t>
            </a:r>
            <a:r>
              <a:rPr lang="it-IT" dirty="0"/>
              <a:t>creare un format di evento internazionale, capace di promuovere i prodotti e le eccellenze del territorio, coniugando la promozione delle aree rurali e </a:t>
            </a:r>
            <a:r>
              <a:rPr lang="it-IT" dirty="0" smtClean="0"/>
              <a:t>costiere.</a:t>
            </a:r>
          </a:p>
          <a:p>
            <a:pPr algn="just"/>
            <a:r>
              <a:rPr lang="it-IT" dirty="0" smtClean="0"/>
              <a:t>Finanziamento approvato: </a:t>
            </a:r>
            <a:r>
              <a:rPr lang="it-IT" b="1" dirty="0" smtClean="0"/>
              <a:t>euro 80 mila</a:t>
            </a:r>
            <a:r>
              <a:rPr lang="it-IT" dirty="0" smtClean="0"/>
              <a:t> su un totale di 514 mila assegnati complessivamente ai 10 partner sardi.</a:t>
            </a:r>
          </a:p>
        </p:txBody>
      </p:sp>
      <p:pic>
        <p:nvPicPr>
          <p:cNvPr id="4" name="Segnaposto contenuto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0083165" y="353060"/>
            <a:ext cx="1075055" cy="121729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705" y="624205"/>
            <a:ext cx="6429375" cy="1703705"/>
          </a:xfrm>
        </p:spPr>
        <p:txBody>
          <a:bodyPr>
            <a:normAutofit fontScale="90000"/>
          </a:bodyPr>
          <a:lstStyle/>
          <a:p>
            <a:r>
              <a:rPr lang="it-IT" b="1" dirty="0" smtClean="0">
                <a:solidFill>
                  <a:schemeClr val="bg2">
                    <a:lumMod val="25000"/>
                  </a:schemeClr>
                </a:solidFill>
              </a:rPr>
              <a:t>….Il </a:t>
            </a:r>
            <a:r>
              <a:rPr lang="it-IT" b="1" dirty="0" err="1" smtClean="0">
                <a:solidFill>
                  <a:schemeClr val="bg2">
                    <a:lumMod val="25000"/>
                  </a:schemeClr>
                </a:solidFill>
              </a:rPr>
              <a:t>Gal</a:t>
            </a:r>
            <a:r>
              <a:rPr lang="it-IT" b="1" dirty="0" smtClean="0">
                <a:solidFill>
                  <a:schemeClr val="bg2">
                    <a:lumMod val="25000"/>
                  </a:schemeClr>
                </a:solidFill>
              </a:rPr>
              <a:t> Linas Campidano….. </a:t>
            </a:r>
            <a:br>
              <a:rPr lang="it-IT" b="1" dirty="0" smtClean="0">
                <a:solidFill>
                  <a:schemeClr val="bg2">
                    <a:lumMod val="25000"/>
                  </a:schemeClr>
                </a:solidFill>
              </a:rPr>
            </a:br>
            <a:r>
              <a:rPr lang="it-IT" b="1" dirty="0" smtClean="0">
                <a:solidFill>
                  <a:schemeClr val="bg2">
                    <a:lumMod val="25000"/>
                  </a:schemeClr>
                </a:solidFill>
              </a:rPr>
              <a:t>delegato all’istruttoria </a:t>
            </a:r>
            <a:br>
              <a:rPr lang="it-IT" b="1" dirty="0" smtClean="0">
                <a:solidFill>
                  <a:schemeClr val="bg2">
                    <a:lumMod val="25000"/>
                  </a:schemeClr>
                </a:solidFill>
              </a:rPr>
            </a:br>
            <a:r>
              <a:rPr lang="it-IT" b="1" dirty="0" smtClean="0">
                <a:solidFill>
                  <a:schemeClr val="bg2">
                    <a:lumMod val="25000"/>
                  </a:schemeClr>
                </a:solidFill>
              </a:rPr>
              <a:t>delle domande di pagamento</a:t>
            </a:r>
            <a:endParaRPr lang="it-IT" b="1" dirty="0">
              <a:solidFill>
                <a:schemeClr val="bg2">
                  <a:lumMod val="25000"/>
                </a:schemeClr>
              </a:solidFill>
            </a:endParaRPr>
          </a:p>
        </p:txBody>
      </p:sp>
      <p:sp>
        <p:nvSpPr>
          <p:cNvPr id="3" name="Segnaposto contenuto 2"/>
          <p:cNvSpPr>
            <a:spLocks noGrp="1"/>
          </p:cNvSpPr>
          <p:nvPr>
            <p:ph idx="1"/>
          </p:nvPr>
        </p:nvSpPr>
        <p:spPr/>
        <p:txBody>
          <a:bodyPr>
            <a:normAutofit/>
          </a:bodyPr>
          <a:lstStyle/>
          <a:p>
            <a:pPr marL="0" indent="0">
              <a:buNone/>
            </a:pPr>
            <a:endParaRPr lang="it-IT" dirty="0" smtClean="0"/>
          </a:p>
          <a:p>
            <a:pPr marL="0" indent="0" algn="just">
              <a:buNone/>
            </a:pPr>
            <a:r>
              <a:rPr lang="it-IT" dirty="0" smtClean="0">
                <a:solidFill>
                  <a:schemeClr val="bg2">
                    <a:lumMod val="25000"/>
                  </a:schemeClr>
                </a:solidFill>
              </a:rPr>
              <a:t>È in via di perfezionamento la sigla della convenzione tra </a:t>
            </a:r>
            <a:r>
              <a:rPr lang="it-IT" dirty="0" err="1" smtClean="0">
                <a:solidFill>
                  <a:schemeClr val="bg2">
                    <a:lumMod val="25000"/>
                  </a:schemeClr>
                </a:solidFill>
              </a:rPr>
              <a:t>Gal</a:t>
            </a:r>
            <a:r>
              <a:rPr lang="it-IT" dirty="0" smtClean="0">
                <a:solidFill>
                  <a:schemeClr val="bg2">
                    <a:lumMod val="25000"/>
                  </a:schemeClr>
                </a:solidFill>
              </a:rPr>
              <a:t> Linas Campidano e ARGEA Sardegna per la </a:t>
            </a:r>
            <a:r>
              <a:rPr lang="it-IT" b="1" dirty="0" smtClean="0">
                <a:solidFill>
                  <a:schemeClr val="bg2">
                    <a:lumMod val="25000"/>
                  </a:schemeClr>
                </a:solidFill>
              </a:rPr>
              <a:t>delega al </a:t>
            </a:r>
            <a:r>
              <a:rPr lang="it-IT" b="1" dirty="0" err="1" smtClean="0">
                <a:solidFill>
                  <a:schemeClr val="bg2">
                    <a:lumMod val="25000"/>
                  </a:schemeClr>
                </a:solidFill>
              </a:rPr>
              <a:t>Gal</a:t>
            </a:r>
            <a:r>
              <a:rPr lang="it-IT" b="1" dirty="0" smtClean="0">
                <a:solidFill>
                  <a:schemeClr val="bg2">
                    <a:lumMod val="25000"/>
                  </a:schemeClr>
                </a:solidFill>
              </a:rPr>
              <a:t> delle attività di ricezione e controlli amministrativi sulle domande di pagamento </a:t>
            </a:r>
            <a:r>
              <a:rPr lang="it-IT" b="1" dirty="0">
                <a:solidFill>
                  <a:schemeClr val="bg2">
                    <a:lumMod val="25000"/>
                  </a:schemeClr>
                </a:solidFill>
              </a:rPr>
              <a:t>presentate </a:t>
            </a:r>
            <a:r>
              <a:rPr lang="it-IT" b="1" dirty="0" smtClean="0">
                <a:solidFill>
                  <a:schemeClr val="bg2">
                    <a:lumMod val="25000"/>
                  </a:schemeClr>
                </a:solidFill>
              </a:rPr>
              <a:t>dai </a:t>
            </a:r>
            <a:r>
              <a:rPr lang="it-IT" b="1" dirty="0">
                <a:solidFill>
                  <a:schemeClr val="bg2">
                    <a:lumMod val="25000"/>
                  </a:schemeClr>
                </a:solidFill>
              </a:rPr>
              <a:t>beneficiari pubblici e privati </a:t>
            </a:r>
            <a:r>
              <a:rPr lang="it-IT" b="1" dirty="0" smtClean="0">
                <a:solidFill>
                  <a:schemeClr val="bg2">
                    <a:lumMod val="25000"/>
                  </a:schemeClr>
                </a:solidFill>
              </a:rPr>
              <a:t>a </a:t>
            </a:r>
            <a:r>
              <a:rPr lang="it-IT" b="1" dirty="0">
                <a:solidFill>
                  <a:schemeClr val="bg2">
                    <a:lumMod val="25000"/>
                  </a:schemeClr>
                </a:solidFill>
              </a:rPr>
              <a:t>valere </a:t>
            </a:r>
            <a:r>
              <a:rPr lang="it-IT" b="1" dirty="0" smtClean="0">
                <a:solidFill>
                  <a:schemeClr val="bg2">
                    <a:lumMod val="25000"/>
                  </a:schemeClr>
                </a:solidFill>
              </a:rPr>
              <a:t>sui bandi </a:t>
            </a:r>
            <a:r>
              <a:rPr lang="it-IT" b="1" dirty="0">
                <a:solidFill>
                  <a:schemeClr val="bg2">
                    <a:lumMod val="25000"/>
                  </a:schemeClr>
                </a:solidFill>
              </a:rPr>
              <a:t>a regia </a:t>
            </a:r>
            <a:r>
              <a:rPr lang="it-IT" b="1" dirty="0" smtClean="0">
                <a:solidFill>
                  <a:schemeClr val="bg2">
                    <a:lumMod val="25000"/>
                  </a:schemeClr>
                </a:solidFill>
              </a:rPr>
              <a:t>GAL</a:t>
            </a:r>
            <a:r>
              <a:rPr lang="it-IT" dirty="0" smtClean="0">
                <a:solidFill>
                  <a:schemeClr val="bg2">
                    <a:lumMod val="25000"/>
                  </a:schemeClr>
                </a:solidFill>
              </a:rPr>
              <a:t>. </a:t>
            </a:r>
          </a:p>
          <a:p>
            <a:pPr marL="0" indent="0" algn="just">
              <a:buNone/>
            </a:pPr>
            <a:endParaRPr lang="it-IT" dirty="0" smtClean="0">
              <a:solidFill>
                <a:schemeClr val="bg2">
                  <a:lumMod val="25000"/>
                </a:schemeClr>
              </a:solidFill>
            </a:endParaRPr>
          </a:p>
          <a:p>
            <a:pPr marL="0" indent="0" algn="just">
              <a:buNone/>
            </a:pPr>
            <a:r>
              <a:rPr lang="it-IT" dirty="0" smtClean="0">
                <a:solidFill>
                  <a:schemeClr val="bg2">
                    <a:lumMod val="25000"/>
                  </a:schemeClr>
                </a:solidFill>
              </a:rPr>
              <a:t>Si tratta di un importante riconoscimento che evidenzia la volontà di valorizzare il ruolo svolto dal </a:t>
            </a:r>
            <a:r>
              <a:rPr lang="it-IT" dirty="0" err="1" smtClean="0">
                <a:solidFill>
                  <a:schemeClr val="bg2">
                    <a:lumMod val="25000"/>
                  </a:schemeClr>
                </a:solidFill>
              </a:rPr>
              <a:t>Gal</a:t>
            </a:r>
            <a:r>
              <a:rPr lang="it-IT" dirty="0" smtClean="0">
                <a:solidFill>
                  <a:schemeClr val="bg2">
                    <a:lumMod val="25000"/>
                  </a:schemeClr>
                </a:solidFill>
              </a:rPr>
              <a:t> e rappresenta un’opportunità per rafforzare la capacità di attivare percorsi di crescita del capitale sociale e della cultura imprenditoriale.</a:t>
            </a:r>
            <a:endParaRPr lang="it-IT" dirty="0">
              <a:solidFill>
                <a:schemeClr val="bg2">
                  <a:lumMod val="25000"/>
                </a:schemeClr>
              </a:solidFill>
            </a:endParaRPr>
          </a:p>
        </p:txBody>
      </p:sp>
      <p:pic>
        <p:nvPicPr>
          <p:cNvPr id="4" name="Segnaposto contenuto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0009505" y="624205"/>
            <a:ext cx="1075055" cy="1217295"/>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705" y="624205"/>
            <a:ext cx="6724015" cy="1280795"/>
          </a:xfrm>
        </p:spPr>
        <p:txBody>
          <a:bodyPr/>
          <a:lstStyle/>
          <a:p>
            <a:r>
              <a:rPr lang="it-IT" b="1" dirty="0" smtClean="0">
                <a:solidFill>
                  <a:schemeClr val="bg2">
                    <a:lumMod val="25000"/>
                  </a:schemeClr>
                </a:solidFill>
              </a:rPr>
              <a:t>….Il </a:t>
            </a:r>
            <a:r>
              <a:rPr lang="it-IT" b="1" dirty="0" err="1" smtClean="0">
                <a:solidFill>
                  <a:schemeClr val="bg2">
                    <a:lumMod val="25000"/>
                  </a:schemeClr>
                </a:solidFill>
              </a:rPr>
              <a:t>Gal</a:t>
            </a:r>
            <a:r>
              <a:rPr lang="it-IT" b="1" dirty="0" smtClean="0">
                <a:solidFill>
                  <a:schemeClr val="bg2">
                    <a:lumMod val="25000"/>
                  </a:schemeClr>
                </a:solidFill>
              </a:rPr>
              <a:t> Linas Campidano….. </a:t>
            </a:r>
            <a:br>
              <a:rPr lang="it-IT" b="1" dirty="0" smtClean="0">
                <a:solidFill>
                  <a:schemeClr val="bg2">
                    <a:lumMod val="25000"/>
                  </a:schemeClr>
                </a:solidFill>
              </a:rPr>
            </a:br>
            <a:r>
              <a:rPr lang="it-IT" b="1" dirty="0" smtClean="0">
                <a:solidFill>
                  <a:schemeClr val="bg2">
                    <a:lumMod val="25000"/>
                  </a:schemeClr>
                </a:solidFill>
              </a:rPr>
              <a:t>come agenzia di Sviluppo</a:t>
            </a:r>
            <a:endParaRPr lang="it-IT" b="1" dirty="0">
              <a:solidFill>
                <a:schemeClr val="bg2">
                  <a:lumMod val="25000"/>
                </a:schemeClr>
              </a:solidFill>
            </a:endParaRPr>
          </a:p>
        </p:txBody>
      </p:sp>
      <p:sp>
        <p:nvSpPr>
          <p:cNvPr id="3" name="Segnaposto contenuto 2"/>
          <p:cNvSpPr>
            <a:spLocks noGrp="1"/>
          </p:cNvSpPr>
          <p:nvPr>
            <p:ph idx="1"/>
          </p:nvPr>
        </p:nvSpPr>
        <p:spPr/>
        <p:txBody>
          <a:bodyPr>
            <a:normAutofit/>
          </a:bodyPr>
          <a:lstStyle/>
          <a:p>
            <a:pPr marL="0" indent="0" algn="ctr">
              <a:buNone/>
            </a:pPr>
            <a:endParaRPr lang="it-IT" dirty="0" smtClean="0"/>
          </a:p>
          <a:p>
            <a:pPr marL="0" indent="0" algn="ctr">
              <a:buNone/>
            </a:pPr>
            <a:r>
              <a:rPr lang="it-IT" dirty="0" smtClean="0">
                <a:solidFill>
                  <a:schemeClr val="bg2">
                    <a:lumMod val="25000"/>
                  </a:schemeClr>
                </a:solidFill>
              </a:rPr>
              <a:t>Il </a:t>
            </a:r>
            <a:r>
              <a:rPr lang="it-IT" dirty="0">
                <a:solidFill>
                  <a:schemeClr val="bg2">
                    <a:lumMod val="25000"/>
                  </a:schemeClr>
                </a:solidFill>
              </a:rPr>
              <a:t>GAL Linas Campidano è uno dei GAL storici della Regione Sardegna. </a:t>
            </a:r>
            <a:endParaRPr lang="it-IT" dirty="0" smtClean="0">
              <a:solidFill>
                <a:schemeClr val="bg2">
                  <a:lumMod val="25000"/>
                </a:schemeClr>
              </a:solidFill>
            </a:endParaRPr>
          </a:p>
          <a:p>
            <a:pPr marL="0" indent="0" algn="ctr">
              <a:buNone/>
            </a:pPr>
            <a:r>
              <a:rPr lang="it-IT" dirty="0" smtClean="0">
                <a:solidFill>
                  <a:schemeClr val="bg2">
                    <a:lumMod val="25000"/>
                  </a:schemeClr>
                </a:solidFill>
              </a:rPr>
              <a:t>Attivo </a:t>
            </a:r>
            <a:r>
              <a:rPr lang="it-IT" dirty="0">
                <a:solidFill>
                  <a:schemeClr val="bg2">
                    <a:lumMod val="25000"/>
                  </a:schemeClr>
                </a:solidFill>
              </a:rPr>
              <a:t>dal 1997 ha attraversato 4 periodi di programmazione con risultativi visibili e riconosciuti dalla collettività. </a:t>
            </a:r>
            <a:endParaRPr lang="it-IT" dirty="0" smtClean="0">
              <a:solidFill>
                <a:schemeClr val="bg2">
                  <a:lumMod val="25000"/>
                </a:schemeClr>
              </a:solidFill>
            </a:endParaRPr>
          </a:p>
          <a:p>
            <a:pPr marL="0" indent="0" algn="ctr">
              <a:buNone/>
            </a:pPr>
            <a:r>
              <a:rPr lang="it-IT" dirty="0" smtClean="0">
                <a:solidFill>
                  <a:schemeClr val="bg2">
                    <a:lumMod val="25000"/>
                  </a:schemeClr>
                </a:solidFill>
              </a:rPr>
              <a:t>Nel </a:t>
            </a:r>
            <a:r>
              <a:rPr lang="it-IT" dirty="0">
                <a:solidFill>
                  <a:schemeClr val="bg2">
                    <a:lumMod val="25000"/>
                  </a:schemeClr>
                </a:solidFill>
              </a:rPr>
              <a:t>corso di questo periodo oltre all’attuazione dell’approccio Leader il GAL ha attivato collaborazioni, reti, progetti con gli altri attori dello sviluppo territoriale. </a:t>
            </a:r>
            <a:endParaRPr lang="it-IT" dirty="0" smtClean="0">
              <a:solidFill>
                <a:schemeClr val="bg2">
                  <a:lumMod val="25000"/>
                </a:schemeClr>
              </a:solidFill>
            </a:endParaRPr>
          </a:p>
          <a:p>
            <a:pPr marL="0" indent="0" algn="ctr">
              <a:buNone/>
            </a:pPr>
            <a:r>
              <a:rPr lang="it-IT" dirty="0" smtClean="0">
                <a:solidFill>
                  <a:schemeClr val="bg2">
                    <a:lumMod val="25000"/>
                  </a:schemeClr>
                </a:solidFill>
              </a:rPr>
              <a:t>Obiettivo </a:t>
            </a:r>
            <a:r>
              <a:rPr lang="it-IT" dirty="0">
                <a:solidFill>
                  <a:schemeClr val="bg2">
                    <a:lumMod val="25000"/>
                  </a:schemeClr>
                </a:solidFill>
              </a:rPr>
              <a:t>implicito di questa programmazione è l’avvio di un percorso verso la costituzione di </a:t>
            </a:r>
            <a:r>
              <a:rPr lang="it-IT" b="1" dirty="0">
                <a:solidFill>
                  <a:schemeClr val="bg2">
                    <a:lumMod val="25000"/>
                  </a:schemeClr>
                </a:solidFill>
              </a:rPr>
              <a:t>un’Agenzia di Sviluppo Locale che mantenendo “l’approccio leader” sia in grado di intercettare nuove risorse per il territorio, partecipando a bandi europei a gestione diretta o alla gestione di fondi extra PSR.</a:t>
            </a:r>
          </a:p>
          <a:p>
            <a:endParaRPr lang="it-IT" dirty="0" smtClean="0"/>
          </a:p>
          <a:p>
            <a:endParaRPr lang="it-IT" dirty="0"/>
          </a:p>
        </p:txBody>
      </p:sp>
      <p:pic>
        <p:nvPicPr>
          <p:cNvPr id="4" name="Segnaposto contenuto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0083165" y="353060"/>
            <a:ext cx="1075055" cy="1217295"/>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705" y="624205"/>
            <a:ext cx="6898640" cy="1280795"/>
          </a:xfrm>
        </p:spPr>
        <p:txBody>
          <a:bodyPr/>
          <a:lstStyle/>
          <a:p>
            <a:r>
              <a:rPr lang="it-IT" b="1" dirty="0" smtClean="0">
                <a:solidFill>
                  <a:schemeClr val="bg2">
                    <a:lumMod val="25000"/>
                  </a:schemeClr>
                </a:solidFill>
              </a:rPr>
              <a:t>…..Il </a:t>
            </a:r>
            <a:r>
              <a:rPr lang="it-IT" b="1" dirty="0" err="1" smtClean="0">
                <a:solidFill>
                  <a:schemeClr val="bg2">
                    <a:lumMod val="25000"/>
                  </a:schemeClr>
                </a:solidFill>
              </a:rPr>
              <a:t>Gal</a:t>
            </a:r>
            <a:r>
              <a:rPr lang="it-IT" b="1" dirty="0" smtClean="0">
                <a:solidFill>
                  <a:schemeClr val="bg2">
                    <a:lumMod val="25000"/>
                  </a:schemeClr>
                </a:solidFill>
              </a:rPr>
              <a:t> Linas Campidano….. </a:t>
            </a:r>
            <a:br>
              <a:rPr lang="it-IT" b="1" dirty="0" smtClean="0">
                <a:solidFill>
                  <a:schemeClr val="bg2">
                    <a:lumMod val="25000"/>
                  </a:schemeClr>
                </a:solidFill>
              </a:rPr>
            </a:br>
            <a:r>
              <a:rPr lang="it-IT" b="1" dirty="0" smtClean="0">
                <a:solidFill>
                  <a:schemeClr val="bg2">
                    <a:lumMod val="25000"/>
                  </a:schemeClr>
                </a:solidFill>
              </a:rPr>
              <a:t>come agenzia di Sviluppo</a:t>
            </a:r>
            <a:endParaRPr lang="it-IT" b="1" dirty="0">
              <a:solidFill>
                <a:schemeClr val="bg2">
                  <a:lumMod val="25000"/>
                </a:schemeClr>
              </a:solidFill>
            </a:endParaRPr>
          </a:p>
        </p:txBody>
      </p:sp>
      <p:sp>
        <p:nvSpPr>
          <p:cNvPr id="4" name="Segnaposto contenuto 2"/>
          <p:cNvSpPr txBox="1"/>
          <p:nvPr/>
        </p:nvSpPr>
        <p:spPr>
          <a:xfrm>
            <a:off x="2458583" y="2258008"/>
            <a:ext cx="8915400" cy="3051110"/>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a:lstStyle>
          <a:p>
            <a:pPr marL="0" indent="0">
              <a:buNone/>
            </a:pPr>
            <a:r>
              <a:rPr lang="it-IT" b="1" dirty="0"/>
              <a:t>Protocollo di intesa con il Parco Geominerario Storico e Ambientale della </a:t>
            </a:r>
            <a:r>
              <a:rPr lang="it-IT" b="1" dirty="0" smtClean="0"/>
              <a:t>Sardegna</a:t>
            </a:r>
          </a:p>
          <a:p>
            <a:pPr marL="0" indent="0">
              <a:buNone/>
            </a:pPr>
            <a:endParaRPr lang="it-IT" b="1" dirty="0" smtClean="0"/>
          </a:p>
          <a:p>
            <a:pPr algn="just"/>
            <a:r>
              <a:rPr lang="it-IT" dirty="0" smtClean="0"/>
              <a:t>10 maggio 2021: sottoscrizione del protocollo di intesa con </a:t>
            </a:r>
            <a:r>
              <a:rPr lang="it-IT" dirty="0"/>
              <a:t>lo scopo di dare continuità al rapporto di collaborazione già </a:t>
            </a:r>
            <a:r>
              <a:rPr lang="it-IT" dirty="0" smtClean="0"/>
              <a:t>instaurato </a:t>
            </a:r>
            <a:r>
              <a:rPr lang="it-IT" dirty="0"/>
              <a:t>con l’Ente </a:t>
            </a:r>
            <a:r>
              <a:rPr lang="it-IT" dirty="0" smtClean="0"/>
              <a:t>Parco</a:t>
            </a:r>
          </a:p>
          <a:p>
            <a:pPr marL="0" indent="0" algn="just">
              <a:buNone/>
            </a:pPr>
            <a:endParaRPr lang="it-IT" dirty="0" smtClean="0"/>
          </a:p>
          <a:p>
            <a:pPr marL="0" indent="0" algn="just">
              <a:buNone/>
            </a:pPr>
            <a:r>
              <a:rPr lang="it-IT" b="1" dirty="0" smtClean="0"/>
              <a:t>Un ‘opportunità che unisce </a:t>
            </a:r>
            <a:r>
              <a:rPr lang="it-IT" b="1" dirty="0"/>
              <a:t>le specifiche competenze </a:t>
            </a:r>
            <a:r>
              <a:rPr lang="it-IT" b="1" dirty="0" smtClean="0"/>
              <a:t>del </a:t>
            </a:r>
            <a:r>
              <a:rPr lang="it-IT" b="1" dirty="0" err="1" smtClean="0"/>
              <a:t>Gal</a:t>
            </a:r>
            <a:r>
              <a:rPr lang="it-IT" b="1" dirty="0" smtClean="0"/>
              <a:t> e del Parco per </a:t>
            </a:r>
            <a:r>
              <a:rPr lang="it-IT" b="1" dirty="0"/>
              <a:t>promuovere e ideare azioni e progetti per la tutela dell’ambiente e delle risorse naturali e </a:t>
            </a:r>
            <a:r>
              <a:rPr lang="it-IT" b="1" dirty="0" smtClean="0"/>
              <a:t>culturali del territorio.</a:t>
            </a:r>
            <a:endParaRPr lang="it-IT" b="1" dirty="0"/>
          </a:p>
          <a:p>
            <a:pPr marL="0" indent="0">
              <a:buNone/>
            </a:pPr>
            <a:endParaRPr lang="it-IT" dirty="0"/>
          </a:p>
          <a:p>
            <a:endParaRPr lang="it-IT" dirty="0"/>
          </a:p>
        </p:txBody>
      </p:sp>
      <p:pic>
        <p:nvPicPr>
          <p:cNvPr id="3" name="Immagine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0083165" y="353060"/>
            <a:ext cx="1075055" cy="1217295"/>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705" y="624205"/>
            <a:ext cx="6816090" cy="1280795"/>
          </a:xfrm>
        </p:spPr>
        <p:txBody>
          <a:bodyPr/>
          <a:lstStyle/>
          <a:p>
            <a:r>
              <a:rPr lang="it-IT" b="1" dirty="0" smtClean="0">
                <a:solidFill>
                  <a:schemeClr val="bg2">
                    <a:lumMod val="25000"/>
                  </a:schemeClr>
                </a:solidFill>
              </a:rPr>
              <a:t>…..Il </a:t>
            </a:r>
            <a:r>
              <a:rPr lang="it-IT" b="1" dirty="0" err="1" smtClean="0">
                <a:solidFill>
                  <a:schemeClr val="bg2">
                    <a:lumMod val="25000"/>
                  </a:schemeClr>
                </a:solidFill>
              </a:rPr>
              <a:t>Gal</a:t>
            </a:r>
            <a:r>
              <a:rPr lang="it-IT" b="1" dirty="0" smtClean="0">
                <a:solidFill>
                  <a:schemeClr val="bg2">
                    <a:lumMod val="25000"/>
                  </a:schemeClr>
                </a:solidFill>
              </a:rPr>
              <a:t> Linas Campidano….. </a:t>
            </a:r>
            <a:br>
              <a:rPr lang="it-IT" b="1" dirty="0" smtClean="0">
                <a:solidFill>
                  <a:schemeClr val="bg2">
                    <a:lumMod val="25000"/>
                  </a:schemeClr>
                </a:solidFill>
              </a:rPr>
            </a:br>
            <a:r>
              <a:rPr lang="it-IT" b="1" dirty="0" smtClean="0">
                <a:solidFill>
                  <a:schemeClr val="bg2">
                    <a:lumMod val="25000"/>
                  </a:schemeClr>
                </a:solidFill>
              </a:rPr>
              <a:t>come agenzia di Sviluppo</a:t>
            </a:r>
            <a:endParaRPr lang="it-IT" b="1" dirty="0">
              <a:solidFill>
                <a:schemeClr val="bg2">
                  <a:lumMod val="25000"/>
                </a:schemeClr>
              </a:solidFill>
            </a:endParaRPr>
          </a:p>
        </p:txBody>
      </p:sp>
      <p:sp>
        <p:nvSpPr>
          <p:cNvPr id="3" name="Segnaposto contenuto 2"/>
          <p:cNvSpPr>
            <a:spLocks noGrp="1"/>
          </p:cNvSpPr>
          <p:nvPr>
            <p:ph idx="1"/>
          </p:nvPr>
        </p:nvSpPr>
        <p:spPr>
          <a:xfrm>
            <a:off x="2383266" y="2075935"/>
            <a:ext cx="8915400" cy="3777622"/>
          </a:xfrm>
        </p:spPr>
        <p:txBody>
          <a:bodyPr>
            <a:normAutofit fontScale="77500" lnSpcReduction="20000"/>
          </a:bodyPr>
          <a:lstStyle/>
          <a:p>
            <a:pPr marL="0" indent="0">
              <a:buNone/>
            </a:pPr>
            <a:r>
              <a:rPr lang="it-IT" sz="2600" b="1" dirty="0" smtClean="0"/>
              <a:t>Green e Blue Economy</a:t>
            </a:r>
          </a:p>
          <a:p>
            <a:pPr marL="0" indent="0" algn="just">
              <a:buNone/>
            </a:pPr>
            <a:r>
              <a:rPr lang="it-IT" dirty="0"/>
              <a:t>Il GAL Linas ha partecipato a due partenariati diversi sulle linee 2 e 3 del Bando emanato dalla Regione Sardegna e finanziato con risorse del FSE.  </a:t>
            </a:r>
          </a:p>
          <a:p>
            <a:r>
              <a:rPr lang="it-IT" dirty="0" smtClean="0">
                <a:solidFill>
                  <a:schemeClr val="accent1">
                    <a:lumMod val="75000"/>
                  </a:schemeClr>
                </a:solidFill>
              </a:rPr>
              <a:t>Progetto Operazione LINAS (Lavoro Inserimento Nuove Attività Sostenibili)</a:t>
            </a:r>
          </a:p>
          <a:p>
            <a:pPr marL="0" indent="0" algn="just">
              <a:buNone/>
            </a:pPr>
            <a:r>
              <a:rPr lang="it-IT" dirty="0" smtClean="0"/>
              <a:t>In partenariato </a:t>
            </a:r>
            <a:r>
              <a:rPr lang="it-IT" dirty="0"/>
              <a:t>con l’Agenzia Formativa </a:t>
            </a:r>
            <a:r>
              <a:rPr lang="it-IT" dirty="0" err="1"/>
              <a:t>Enial</a:t>
            </a:r>
            <a:r>
              <a:rPr lang="it-IT" dirty="0"/>
              <a:t>, ha permesso uno sviluppo delle tematiche già emerse in sede di predisposizione del PDA del GAL puntando quindi, sulle </a:t>
            </a:r>
            <a:r>
              <a:rPr lang="it-IT" dirty="0" err="1"/>
              <a:t>macrotematiche</a:t>
            </a:r>
            <a:r>
              <a:rPr lang="it-IT" dirty="0"/>
              <a:t> del turismo e delle filiere produttive dell’agroalimentare </a:t>
            </a:r>
            <a:r>
              <a:rPr lang="it-IT" dirty="0" smtClean="0"/>
              <a:t>per </a:t>
            </a:r>
            <a:r>
              <a:rPr lang="it-IT" dirty="0"/>
              <a:t>i corsi di formazione di nuovi imprenditori.</a:t>
            </a:r>
          </a:p>
          <a:p>
            <a:r>
              <a:rPr lang="it-IT" dirty="0" smtClean="0">
                <a:solidFill>
                  <a:schemeClr val="accent1">
                    <a:lumMod val="75000"/>
                  </a:schemeClr>
                </a:solidFill>
              </a:rPr>
              <a:t>Progetto ACT (Accoglienza Commercializzazione Trasformazione)</a:t>
            </a:r>
          </a:p>
          <a:p>
            <a:pPr marL="0" indent="0" algn="just">
              <a:buNone/>
            </a:pPr>
            <a:r>
              <a:rPr lang="it-IT" dirty="0" smtClean="0">
                <a:solidFill>
                  <a:schemeClr val="tx2">
                    <a:lumMod val="75000"/>
                  </a:schemeClr>
                </a:solidFill>
              </a:rPr>
              <a:t>In partenariato con Isforcoop  </a:t>
            </a:r>
            <a:r>
              <a:rPr lang="it-IT" dirty="0" err="1" smtClean="0">
                <a:solidFill>
                  <a:schemeClr val="tx2">
                    <a:lumMod val="75000"/>
                  </a:schemeClr>
                </a:solidFill>
              </a:rPr>
              <a:t>Soc</a:t>
            </a:r>
            <a:r>
              <a:rPr lang="it-IT" dirty="0" smtClean="0">
                <a:solidFill>
                  <a:schemeClr val="tx2">
                    <a:lumMod val="75000"/>
                  </a:schemeClr>
                </a:solidFill>
              </a:rPr>
              <a:t>. Coop. ha permesso l’attivazione di percorsi di formazione professionale finalizzati al conseguimento di una certificazione di competenze.</a:t>
            </a:r>
          </a:p>
          <a:p>
            <a:pPr marL="0" indent="0" algn="just">
              <a:buNone/>
            </a:pPr>
            <a:endParaRPr lang="it-IT" dirty="0"/>
          </a:p>
          <a:p>
            <a:pPr marL="0" indent="0" algn="just">
              <a:buNone/>
            </a:pPr>
            <a:r>
              <a:rPr lang="it-IT" b="1" dirty="0" smtClean="0"/>
              <a:t>La </a:t>
            </a:r>
            <a:r>
              <a:rPr lang="it-IT" b="1"/>
              <a:t>partecipazione </a:t>
            </a:r>
            <a:r>
              <a:rPr lang="it-IT" b="1" smtClean="0"/>
              <a:t>ai bandi </a:t>
            </a:r>
            <a:r>
              <a:rPr lang="it-IT" b="1" dirty="0"/>
              <a:t>del FSE ha </a:t>
            </a:r>
            <a:r>
              <a:rPr lang="it-IT" b="1" dirty="0" smtClean="0"/>
              <a:t>consentito ad un centinaio di giovani del territorio di partecipare a corsi di formazione gratuiti e ha permesso al </a:t>
            </a:r>
            <a:r>
              <a:rPr lang="it-IT" b="1" dirty="0"/>
              <a:t>GAL di </a:t>
            </a:r>
            <a:r>
              <a:rPr lang="it-IT" b="1" dirty="0" smtClean="0"/>
              <a:t>operare per la prima volta </a:t>
            </a:r>
            <a:r>
              <a:rPr lang="it-IT" b="1" dirty="0"/>
              <a:t>su un fondo diverso dal </a:t>
            </a:r>
            <a:r>
              <a:rPr lang="it-IT" b="1" dirty="0" smtClean="0"/>
              <a:t>FEASR </a:t>
            </a:r>
            <a:r>
              <a:rPr lang="it-IT" b="1" dirty="0"/>
              <a:t>e di occuparsi di un ambito, quello della formazione professionale, che risulta cruciale per avviare un concreto percorso di sviluppo del </a:t>
            </a:r>
            <a:r>
              <a:rPr lang="it-IT" b="1" dirty="0" smtClean="0"/>
              <a:t>territorio.</a:t>
            </a:r>
            <a:endParaRPr lang="it-IT" b="1" dirty="0"/>
          </a:p>
        </p:txBody>
      </p:sp>
      <p:pic>
        <p:nvPicPr>
          <p:cNvPr id="4" name="Segnaposto contenuto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9908540" y="624205"/>
            <a:ext cx="1075055" cy="1217295"/>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705" y="624205"/>
            <a:ext cx="7017385" cy="1280795"/>
          </a:xfrm>
        </p:spPr>
        <p:txBody>
          <a:bodyPr/>
          <a:lstStyle/>
          <a:p>
            <a:r>
              <a:rPr lang="it-IT" b="1" dirty="0" smtClean="0">
                <a:solidFill>
                  <a:schemeClr val="bg2">
                    <a:lumMod val="25000"/>
                  </a:schemeClr>
                </a:solidFill>
              </a:rPr>
              <a:t>…..Il </a:t>
            </a:r>
            <a:r>
              <a:rPr lang="it-IT" b="1" dirty="0" err="1" smtClean="0">
                <a:solidFill>
                  <a:schemeClr val="bg2">
                    <a:lumMod val="25000"/>
                  </a:schemeClr>
                </a:solidFill>
              </a:rPr>
              <a:t>Gal</a:t>
            </a:r>
            <a:r>
              <a:rPr lang="it-IT" b="1" dirty="0" smtClean="0">
                <a:solidFill>
                  <a:schemeClr val="bg2">
                    <a:lumMod val="25000"/>
                  </a:schemeClr>
                </a:solidFill>
              </a:rPr>
              <a:t> Linas Campidano….. </a:t>
            </a:r>
            <a:br>
              <a:rPr lang="it-IT" b="1" dirty="0" smtClean="0">
                <a:solidFill>
                  <a:schemeClr val="bg2">
                    <a:lumMod val="25000"/>
                  </a:schemeClr>
                </a:solidFill>
              </a:rPr>
            </a:br>
            <a:r>
              <a:rPr lang="it-IT" b="1" dirty="0" smtClean="0">
                <a:solidFill>
                  <a:schemeClr val="bg2">
                    <a:lumMod val="25000"/>
                  </a:schemeClr>
                </a:solidFill>
              </a:rPr>
              <a:t>come agenzia di Sviluppo</a:t>
            </a:r>
            <a:endParaRPr lang="it-IT" b="1" dirty="0">
              <a:solidFill>
                <a:schemeClr val="bg2">
                  <a:lumMod val="25000"/>
                </a:schemeClr>
              </a:solidFill>
            </a:endParaRPr>
          </a:p>
        </p:txBody>
      </p:sp>
      <p:sp>
        <p:nvSpPr>
          <p:cNvPr id="3" name="Segnaposto contenuto 2"/>
          <p:cNvSpPr>
            <a:spLocks noGrp="1"/>
          </p:cNvSpPr>
          <p:nvPr>
            <p:ph idx="1"/>
          </p:nvPr>
        </p:nvSpPr>
        <p:spPr/>
        <p:txBody>
          <a:bodyPr>
            <a:normAutofit/>
          </a:bodyPr>
          <a:lstStyle/>
          <a:p>
            <a:pPr marL="0" indent="0">
              <a:buNone/>
            </a:pPr>
            <a:r>
              <a:rPr lang="it-IT" dirty="0" smtClean="0"/>
              <a:t>Adesione in qualità di Partner a numerosi altri progetti: </a:t>
            </a:r>
          </a:p>
          <a:p>
            <a:pPr marL="0" indent="0">
              <a:buNone/>
            </a:pPr>
            <a:endParaRPr lang="it-IT" dirty="0" smtClean="0"/>
          </a:p>
          <a:p>
            <a:r>
              <a:rPr lang="it-IT" dirty="0" err="1" smtClean="0"/>
              <a:t>Gonnos</a:t>
            </a:r>
            <a:r>
              <a:rPr lang="it-IT" dirty="0" smtClean="0"/>
              <a:t> </a:t>
            </a:r>
            <a:r>
              <a:rPr lang="it-IT" i="1" dirty="0" err="1"/>
              <a:t>forward</a:t>
            </a:r>
            <a:r>
              <a:rPr lang="it-IT" i="1" dirty="0"/>
              <a:t> </a:t>
            </a:r>
            <a:r>
              <a:rPr lang="it-IT" dirty="0"/>
              <a:t>: in ascolto della comunità verso lo sviluppo turistico </a:t>
            </a:r>
            <a:r>
              <a:rPr lang="it-IT" dirty="0" smtClean="0"/>
              <a:t>locale, promosso da Associazione Pro-muovere.</a:t>
            </a:r>
          </a:p>
          <a:p>
            <a:r>
              <a:rPr lang="it-IT" dirty="0" smtClean="0"/>
              <a:t>TE.LE.MA.CO (Tessere Legami e Maturare Competenze)</a:t>
            </a:r>
          </a:p>
          <a:p>
            <a:r>
              <a:rPr lang="it-IT" dirty="0" err="1"/>
              <a:t>Restart</a:t>
            </a:r>
            <a:r>
              <a:rPr lang="it-IT" dirty="0"/>
              <a:t>: Rilancio economico mediante sviluppo del turismo e l’accessibilità per il rimodellamento territoriale</a:t>
            </a:r>
          </a:p>
          <a:p>
            <a:r>
              <a:rPr lang="it-IT" dirty="0"/>
              <a:t>Progetti Erasmus </a:t>
            </a:r>
            <a:r>
              <a:rPr lang="it-IT" dirty="0" smtClean="0"/>
              <a:t>Cooperazione nell’ambito del </a:t>
            </a:r>
            <a:r>
              <a:rPr lang="it-IT" dirty="0"/>
              <a:t>turismo inclusivo, </a:t>
            </a:r>
            <a:r>
              <a:rPr lang="it-IT" dirty="0" smtClean="0"/>
              <a:t>sostenibile, </a:t>
            </a:r>
            <a:r>
              <a:rPr lang="it-IT" dirty="0"/>
              <a:t>nell’istruzione e formazione professionale</a:t>
            </a:r>
          </a:p>
          <a:p>
            <a:r>
              <a:rPr lang="it-IT" dirty="0" smtClean="0"/>
              <a:t>Protocollo d’Intesa con Fondazione Cammino di Santa Barbara</a:t>
            </a:r>
          </a:p>
          <a:p>
            <a:pPr marL="0" indent="0">
              <a:buNone/>
            </a:pPr>
            <a:endParaRPr lang="it-IT" dirty="0" smtClean="0"/>
          </a:p>
          <a:p>
            <a:endParaRPr lang="it-IT" dirty="0"/>
          </a:p>
        </p:txBody>
      </p:sp>
      <p:pic>
        <p:nvPicPr>
          <p:cNvPr id="4" name="Segnaposto contenuto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0033635" y="527685"/>
            <a:ext cx="1075055" cy="1217295"/>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solidFill>
                  <a:schemeClr val="bg2">
                    <a:lumMod val="25000"/>
                  </a:schemeClr>
                </a:solidFill>
              </a:rPr>
              <a:t>.....Il </a:t>
            </a:r>
            <a:r>
              <a:rPr lang="it-IT" b="1" dirty="0" err="1">
                <a:solidFill>
                  <a:schemeClr val="bg2">
                    <a:lumMod val="25000"/>
                  </a:schemeClr>
                </a:solidFill>
              </a:rPr>
              <a:t>Gal</a:t>
            </a:r>
            <a:r>
              <a:rPr lang="it-IT" b="1" dirty="0">
                <a:solidFill>
                  <a:schemeClr val="bg2">
                    <a:lumMod val="25000"/>
                  </a:schemeClr>
                </a:solidFill>
              </a:rPr>
              <a:t> Linas Campidano…..</a:t>
            </a:r>
            <a:br>
              <a:rPr lang="it-IT" b="1" dirty="0">
                <a:solidFill>
                  <a:schemeClr val="bg2">
                    <a:lumMod val="25000"/>
                  </a:schemeClr>
                </a:solidFill>
              </a:rPr>
            </a:br>
            <a:r>
              <a:rPr lang="it-IT" b="1" dirty="0">
                <a:solidFill>
                  <a:schemeClr val="bg2">
                    <a:lumMod val="25000"/>
                  </a:schemeClr>
                </a:solidFill>
              </a:rPr>
              <a:t>verso il riconoscimento del Distretto Rurale</a:t>
            </a:r>
            <a:endParaRPr lang="it-IT" dirty="0"/>
          </a:p>
        </p:txBody>
      </p:sp>
      <p:pic>
        <p:nvPicPr>
          <p:cNvPr id="9" name="Segnaposto contenuto 8"/>
          <p:cNvPicPr>
            <a:picLocks noGrp="1" noChangeAspect="1"/>
          </p:cNvPicPr>
          <p:nvPr>
            <p:ph sz="half" idx="2"/>
          </p:nvPr>
        </p:nvPicPr>
        <p:blipFill>
          <a:blip r:embed="rId3"/>
          <a:stretch>
            <a:fillRect/>
          </a:stretch>
        </p:blipFill>
        <p:spPr>
          <a:xfrm>
            <a:off x="2795905" y="4543425"/>
            <a:ext cx="2712720" cy="1966595"/>
          </a:xfrm>
          <a:prstGeom prst="rect">
            <a:avLst/>
          </a:prstGeom>
        </p:spPr>
      </p:pic>
      <p:sp>
        <p:nvSpPr>
          <p:cNvPr id="8" name="Segnaposto contenuto 2"/>
          <p:cNvSpPr>
            <a:spLocks noGrp="1"/>
          </p:cNvSpPr>
          <p:nvPr>
            <p:ph type="body" idx="1"/>
          </p:nvPr>
        </p:nvSpPr>
        <p:spPr>
          <a:xfrm>
            <a:off x="2031365" y="1729740"/>
            <a:ext cx="9265285" cy="2426970"/>
          </a:xfrm>
        </p:spPr>
        <p:txBody>
          <a:bodyPr>
            <a:normAutofit fontScale="25000" lnSpcReduction="20000"/>
          </a:bodyPr>
          <a:lstStyle/>
          <a:p>
            <a:pPr marL="0" indent="0" algn="ctr">
              <a:lnSpc>
                <a:spcPct val="170000"/>
              </a:lnSpc>
              <a:spcBef>
                <a:spcPts val="0"/>
              </a:spcBef>
              <a:buNone/>
            </a:pPr>
            <a:endParaRPr lang="it-IT" sz="4800" dirty="0" smtClean="0">
              <a:solidFill>
                <a:schemeClr val="bg2">
                  <a:lumMod val="25000"/>
                </a:schemeClr>
              </a:solidFill>
            </a:endParaRPr>
          </a:p>
          <a:p>
            <a:pPr marL="0" indent="0" algn="ctr">
              <a:lnSpc>
                <a:spcPct val="120000"/>
              </a:lnSpc>
              <a:spcBef>
                <a:spcPts val="0"/>
              </a:spcBef>
              <a:buNone/>
            </a:pPr>
            <a:r>
              <a:rPr lang="it-IT" sz="5600" dirty="0" smtClean="0">
                <a:solidFill>
                  <a:schemeClr val="bg2">
                    <a:lumMod val="25000"/>
                  </a:schemeClr>
                </a:solidFill>
              </a:rPr>
              <a:t>Il </a:t>
            </a:r>
            <a:r>
              <a:rPr lang="it-IT" sz="5600" dirty="0">
                <a:solidFill>
                  <a:schemeClr val="bg2">
                    <a:lumMod val="25000"/>
                  </a:schemeClr>
                </a:solidFill>
              </a:rPr>
              <a:t>GAL Linas Campidano </a:t>
            </a:r>
            <a:r>
              <a:rPr lang="it-IT" sz="5600" dirty="0" smtClean="0">
                <a:solidFill>
                  <a:schemeClr val="bg2">
                    <a:lumMod val="25000"/>
                  </a:schemeClr>
                </a:solidFill>
              </a:rPr>
              <a:t>ha </a:t>
            </a:r>
            <a:r>
              <a:rPr lang="it-IT" sz="5600" dirty="0">
                <a:solidFill>
                  <a:schemeClr val="bg2">
                    <a:lumMod val="25000"/>
                  </a:schemeClr>
                </a:solidFill>
              </a:rPr>
              <a:t>avviato il percorso </a:t>
            </a:r>
            <a:r>
              <a:rPr lang="it-IT" sz="5600" dirty="0" smtClean="0">
                <a:solidFill>
                  <a:schemeClr val="bg2">
                    <a:lumMod val="25000"/>
                  </a:schemeClr>
                </a:solidFill>
              </a:rPr>
              <a:t>per la costituzione e il </a:t>
            </a:r>
            <a:r>
              <a:rPr lang="it-IT" sz="5600" dirty="0">
                <a:solidFill>
                  <a:schemeClr val="bg2">
                    <a:lumMod val="25000"/>
                  </a:schemeClr>
                </a:solidFill>
              </a:rPr>
              <a:t>riconoscimento </a:t>
            </a:r>
            <a:r>
              <a:rPr lang="it-IT" sz="5600" dirty="0" smtClean="0">
                <a:solidFill>
                  <a:schemeClr val="bg2">
                    <a:lumMod val="25000"/>
                  </a:schemeClr>
                </a:solidFill>
              </a:rPr>
              <a:t>del </a:t>
            </a:r>
          </a:p>
          <a:p>
            <a:pPr marL="0" indent="0" algn="ctr">
              <a:lnSpc>
                <a:spcPct val="120000"/>
              </a:lnSpc>
              <a:spcBef>
                <a:spcPts val="0"/>
              </a:spcBef>
              <a:buNone/>
            </a:pPr>
            <a:endParaRPr lang="it-IT" sz="5600" b="1" dirty="0" smtClean="0">
              <a:solidFill>
                <a:schemeClr val="bg2">
                  <a:lumMod val="25000"/>
                </a:schemeClr>
              </a:solidFill>
            </a:endParaRPr>
          </a:p>
          <a:p>
            <a:pPr marL="0" indent="0" algn="ctr">
              <a:lnSpc>
                <a:spcPct val="120000"/>
              </a:lnSpc>
              <a:spcBef>
                <a:spcPts val="0"/>
              </a:spcBef>
              <a:buNone/>
            </a:pPr>
            <a:r>
              <a:rPr lang="it-IT" sz="5600" b="1" dirty="0" smtClean="0">
                <a:solidFill>
                  <a:schemeClr val="bg2">
                    <a:lumMod val="25000"/>
                  </a:schemeClr>
                </a:solidFill>
              </a:rPr>
              <a:t>DISTRETTO RURALE</a:t>
            </a:r>
          </a:p>
          <a:p>
            <a:pPr marL="0" indent="0" algn="ctr">
              <a:lnSpc>
                <a:spcPct val="120000"/>
              </a:lnSpc>
              <a:spcBef>
                <a:spcPts val="0"/>
              </a:spcBef>
              <a:buNone/>
            </a:pPr>
            <a:endParaRPr lang="it-IT" sz="5600" b="1" dirty="0" smtClean="0">
              <a:solidFill>
                <a:schemeClr val="bg2">
                  <a:lumMod val="25000"/>
                </a:schemeClr>
              </a:solidFill>
            </a:endParaRPr>
          </a:p>
          <a:p>
            <a:pPr marL="0" indent="0" algn="ctr">
              <a:lnSpc>
                <a:spcPct val="120000"/>
              </a:lnSpc>
              <a:spcBef>
                <a:spcPts val="0"/>
              </a:spcBef>
              <a:buNone/>
            </a:pPr>
            <a:r>
              <a:rPr lang="it-IT" sz="5600" dirty="0" smtClean="0">
                <a:solidFill>
                  <a:schemeClr val="bg2">
                    <a:lumMod val="25000"/>
                  </a:schemeClr>
                </a:solidFill>
              </a:rPr>
              <a:t>in qualità di soggetto capofila del Comitato Promotore </a:t>
            </a:r>
          </a:p>
          <a:p>
            <a:pPr marL="0" indent="0" algn="ctr">
              <a:lnSpc>
                <a:spcPct val="120000"/>
              </a:lnSpc>
              <a:spcBef>
                <a:spcPts val="0"/>
              </a:spcBef>
              <a:buNone/>
            </a:pPr>
            <a:r>
              <a:rPr lang="it-IT" sz="5600" dirty="0">
                <a:solidFill>
                  <a:schemeClr val="bg2">
                    <a:lumMod val="25000"/>
                  </a:schemeClr>
                </a:solidFill>
              </a:rPr>
              <a:t>a cui hanno aderito i Comuni di Arbus, Gonnosfanadiga, Guspini e Villacidro.</a:t>
            </a:r>
          </a:p>
          <a:p>
            <a:pPr marL="0" indent="0" algn="just">
              <a:lnSpc>
                <a:spcPct val="120000"/>
              </a:lnSpc>
              <a:spcBef>
                <a:spcPts val="0"/>
              </a:spcBef>
              <a:buNone/>
            </a:pPr>
            <a:endParaRPr lang="it-IT" sz="5600" dirty="0" smtClean="0">
              <a:solidFill>
                <a:schemeClr val="bg2">
                  <a:lumMod val="25000"/>
                </a:schemeClr>
              </a:solidFill>
            </a:endParaRPr>
          </a:p>
          <a:p>
            <a:pPr marL="0" indent="0" algn="ctr">
              <a:lnSpc>
                <a:spcPct val="120000"/>
              </a:lnSpc>
              <a:spcBef>
                <a:spcPts val="0"/>
              </a:spcBef>
              <a:buNone/>
            </a:pPr>
            <a:r>
              <a:rPr lang="it-IT" sz="5600" dirty="0" smtClean="0">
                <a:solidFill>
                  <a:schemeClr val="bg2">
                    <a:lumMod val="25000"/>
                  </a:schemeClr>
                </a:solidFill>
              </a:rPr>
              <a:t>Mediante il percorso partecipato, supportato dall’Agenzia </a:t>
            </a:r>
            <a:r>
              <a:rPr lang="it-IT" sz="5600" dirty="0" err="1" smtClean="0">
                <a:solidFill>
                  <a:schemeClr val="bg2">
                    <a:lumMod val="25000"/>
                  </a:schemeClr>
                </a:solidFill>
              </a:rPr>
              <a:t>Laore</a:t>
            </a:r>
            <a:r>
              <a:rPr lang="it-IT" sz="5600" dirty="0" smtClean="0">
                <a:solidFill>
                  <a:schemeClr val="bg2">
                    <a:lumMod val="25000"/>
                  </a:schemeClr>
                </a:solidFill>
              </a:rPr>
              <a:t>, è stata favorita e garantita </a:t>
            </a:r>
            <a:r>
              <a:rPr lang="it-IT" sz="5600" dirty="0">
                <a:solidFill>
                  <a:schemeClr val="bg2">
                    <a:lumMod val="25000"/>
                  </a:schemeClr>
                </a:solidFill>
              </a:rPr>
              <a:t>la più ampia concertazione, coinvolgendo il maggior numero possibile di portatori di interesse pubblici e privati, istituzioni, imprese, organizzazioni di categoria, associazioni, </a:t>
            </a:r>
            <a:r>
              <a:rPr lang="it-IT" sz="5600" dirty="0" smtClean="0">
                <a:solidFill>
                  <a:schemeClr val="bg2">
                    <a:lumMod val="25000"/>
                  </a:schemeClr>
                </a:solidFill>
              </a:rPr>
              <a:t>rappresentativi del territorio.</a:t>
            </a:r>
            <a:endParaRPr lang="it-IT" sz="5600" dirty="0">
              <a:solidFill>
                <a:schemeClr val="bg2">
                  <a:lumMod val="25000"/>
                </a:schemeClr>
              </a:solidFill>
            </a:endParaRPr>
          </a:p>
        </p:txBody>
      </p:sp>
      <p:sp>
        <p:nvSpPr>
          <p:cNvPr id="10" name="Rectangle 1"/>
          <p:cNvSpPr>
            <a:spLocks noChangeArrowheads="1"/>
          </p:cNvSpPr>
          <p:nvPr/>
        </p:nvSpPr>
        <p:spPr bwMode="auto">
          <a:xfrm>
            <a:off x="2752556" y="4319684"/>
            <a:ext cx="2800170" cy="2237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it-IT" altLang="it-IT" sz="800" b="1" i="0" u="none" strike="noStrike" cap="none" normalizeH="0" baseline="0" dirty="0" smtClean="0">
                <a:ln>
                  <a:noFill/>
                </a:ln>
                <a:solidFill>
                  <a:schemeClr val="accent1">
                    <a:lumMod val="75000"/>
                  </a:schemeClr>
                </a:solidFill>
                <a:effectLst/>
                <a:latin typeface="Arial" panose="020B0604020202020204" pitchFamily="34" charset="0"/>
                <a:ea typeface="Calibri" panose="020F0502020204030204" pitchFamily="34" charset="0"/>
                <a:cs typeface="Times New Roman" panose="02020603050405020304" pitchFamily="18" charset="0"/>
              </a:rPr>
              <a:t>CALENDARIO INCONTRI PUBBLICI DI CONDIVISIONE</a:t>
            </a:r>
            <a:endParaRPr kumimoji="0" lang="it-IT" altLang="it-IT" sz="800" b="1" i="0" u="none" strike="noStrike" cap="none" normalizeH="0" baseline="0" dirty="0" smtClean="0">
              <a:ln>
                <a:noFill/>
              </a:ln>
              <a:solidFill>
                <a:schemeClr val="accent1">
                  <a:lumMod val="75000"/>
                </a:schemeClr>
              </a:solidFill>
              <a:effectLst/>
              <a:latin typeface="Arial" panose="020B0604020202020204" pitchFamily="34" charset="0"/>
            </a:endParaRPr>
          </a:p>
        </p:txBody>
      </p:sp>
      <p:sp>
        <p:nvSpPr>
          <p:cNvPr id="3" name="Segnaposto contenuto 5"/>
          <p:cNvSpPr>
            <a:spLocks noGrp="1"/>
          </p:cNvSpPr>
          <p:nvPr/>
        </p:nvSpPr>
        <p:spPr>
          <a:xfrm>
            <a:off x="6786563" y="4384158"/>
            <a:ext cx="3910038" cy="634315"/>
          </a:xfrm>
          <a:prstGeom prst="rect">
            <a:avLst/>
          </a:prstGeom>
          <a:ln>
            <a:solidFill>
              <a:schemeClr val="accent1">
                <a:lumMod val="75000"/>
              </a:schemeClr>
            </a:solidFill>
          </a:ln>
          <a:effectLst>
            <a:softEdge rad="31750"/>
          </a:effectLst>
          <a:scene3d>
            <a:camera prst="orthographicFront"/>
            <a:lightRig rig="threePt" dir="t"/>
          </a:scene3d>
          <a:sp3d>
            <a:bevelT/>
          </a:sp3d>
        </p:spPr>
        <p:txBody>
          <a:bodyPr vert="horz" lIns="91440" tIns="45720" rIns="91440" bIns="45720" rtlCol="0">
            <a:normAutofit fontScale="90000" lnSpcReduction="10000"/>
          </a:bodyPr>
          <a:lst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a:lstStyle>
          <a:p>
            <a:r>
              <a:rPr lang="it-IT" sz="1335" b="1" i="1" dirty="0">
                <a:solidFill>
                  <a:schemeClr val="accent1">
                    <a:lumMod val="75000"/>
                  </a:schemeClr>
                </a:solidFill>
              </a:rPr>
              <a:t>promuovere la cooperazione di filiera valorizzando le risorse del contesto territoriale </a:t>
            </a:r>
            <a:r>
              <a:rPr lang="it-IT" sz="1335" b="1" i="1" dirty="0" smtClean="0">
                <a:solidFill>
                  <a:schemeClr val="accent1">
                    <a:lumMod val="75000"/>
                  </a:schemeClr>
                </a:solidFill>
              </a:rPr>
              <a:t>di riferimento</a:t>
            </a:r>
          </a:p>
          <a:p>
            <a:pPr marL="0" indent="0">
              <a:buNone/>
            </a:pPr>
            <a:endParaRPr lang="it-IT" sz="1200" dirty="0" smtClean="0">
              <a:solidFill>
                <a:schemeClr val="bg2">
                  <a:lumMod val="25000"/>
                </a:schemeClr>
              </a:solidFill>
            </a:endParaRPr>
          </a:p>
          <a:p>
            <a:endParaRPr lang="it-IT" sz="1200" b="1" i="1" dirty="0" smtClean="0">
              <a:solidFill>
                <a:schemeClr val="accent1">
                  <a:lumMod val="75000"/>
                </a:schemeClr>
              </a:solidFill>
            </a:endParaRPr>
          </a:p>
          <a:p>
            <a:pPr marL="0" indent="0">
              <a:buNone/>
            </a:pPr>
            <a:endParaRPr lang="it-IT" sz="1200" b="1" i="1" dirty="0" smtClean="0">
              <a:solidFill>
                <a:schemeClr val="accent1">
                  <a:lumMod val="75000"/>
                </a:schemeClr>
              </a:solidFill>
            </a:endParaRPr>
          </a:p>
        </p:txBody>
      </p:sp>
      <p:sp>
        <p:nvSpPr>
          <p:cNvPr id="5" name="Segnaposto contenuto 5"/>
          <p:cNvSpPr>
            <a:spLocks noGrp="1"/>
          </p:cNvSpPr>
          <p:nvPr/>
        </p:nvSpPr>
        <p:spPr>
          <a:xfrm>
            <a:off x="6786563" y="5129648"/>
            <a:ext cx="3910038" cy="634315"/>
          </a:xfrm>
          <a:prstGeom prst="rect">
            <a:avLst/>
          </a:prstGeom>
          <a:ln>
            <a:solidFill>
              <a:schemeClr val="accent1">
                <a:lumMod val="75000"/>
              </a:schemeClr>
            </a:solidFill>
          </a:ln>
          <a:effectLst>
            <a:softEdge rad="31750"/>
          </a:effectLst>
          <a:scene3d>
            <a:camera prst="orthographicFront"/>
            <a:lightRig rig="threePt" dir="t"/>
          </a:scene3d>
          <a:sp3d>
            <a:bevelT/>
          </a:sp3d>
        </p:spPr>
        <p:txBody>
          <a:bodyPr vert="horz" lIns="91440" tIns="45720" rIns="91440" bIns="45720" rtlCol="0">
            <a:normAutofit fontScale="90000" lnSpcReduction="10000"/>
          </a:bodyPr>
          <a:lst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a:lstStyle>
          <a:p>
            <a:r>
              <a:rPr lang="it-IT" sz="1335" b="1" i="1" dirty="0">
                <a:solidFill>
                  <a:schemeClr val="accent1">
                    <a:lumMod val="75000"/>
                  </a:schemeClr>
                </a:solidFill>
              </a:rPr>
              <a:t>contribuire all’aggegazione tra imprese per acquisire competitività nei contronti del mercato interno e dell’export</a:t>
            </a:r>
            <a:endParaRPr lang="it-IT" sz="1335" b="1" i="1" dirty="0" smtClean="0">
              <a:solidFill>
                <a:schemeClr val="accent1">
                  <a:lumMod val="75000"/>
                </a:schemeClr>
              </a:solidFill>
            </a:endParaRPr>
          </a:p>
          <a:p>
            <a:pPr marL="0" indent="0">
              <a:buNone/>
            </a:pPr>
            <a:endParaRPr lang="it-IT" sz="1200" dirty="0" smtClean="0">
              <a:solidFill>
                <a:schemeClr val="bg2">
                  <a:lumMod val="25000"/>
                </a:schemeClr>
              </a:solidFill>
            </a:endParaRPr>
          </a:p>
          <a:p>
            <a:endParaRPr lang="it-IT" sz="1200" b="1" i="1" dirty="0" smtClean="0">
              <a:solidFill>
                <a:schemeClr val="accent1">
                  <a:lumMod val="75000"/>
                </a:schemeClr>
              </a:solidFill>
            </a:endParaRPr>
          </a:p>
          <a:p>
            <a:pPr marL="0" indent="0">
              <a:buNone/>
            </a:pPr>
            <a:endParaRPr lang="it-IT" sz="1200" b="1" i="1" dirty="0" smtClean="0">
              <a:solidFill>
                <a:schemeClr val="accent1">
                  <a:lumMod val="75000"/>
                </a:schemeClr>
              </a:solidFill>
            </a:endParaRPr>
          </a:p>
        </p:txBody>
      </p:sp>
      <p:sp>
        <p:nvSpPr>
          <p:cNvPr id="7" name="Segnaposto contenuto 5"/>
          <p:cNvSpPr>
            <a:spLocks noGrp="1"/>
          </p:cNvSpPr>
          <p:nvPr/>
        </p:nvSpPr>
        <p:spPr>
          <a:xfrm>
            <a:off x="6785928" y="5875773"/>
            <a:ext cx="3910038" cy="634315"/>
          </a:xfrm>
          <a:prstGeom prst="rect">
            <a:avLst/>
          </a:prstGeom>
          <a:ln>
            <a:solidFill>
              <a:schemeClr val="accent1">
                <a:lumMod val="75000"/>
              </a:schemeClr>
            </a:solidFill>
          </a:ln>
          <a:effectLst>
            <a:softEdge rad="31750"/>
          </a:effectLst>
          <a:scene3d>
            <a:camera prst="orthographicFront"/>
            <a:lightRig rig="threePt" dir="t"/>
          </a:scene3d>
          <a:sp3d>
            <a:bevelT/>
          </a:sp3d>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a:lstStyle>
          <a:p>
            <a:r>
              <a:rPr lang="it-IT" sz="1200" b="1" i="1" dirty="0" smtClean="0">
                <a:solidFill>
                  <a:schemeClr val="accent1">
                    <a:lumMod val="75000"/>
                  </a:schemeClr>
                </a:solidFill>
              </a:rPr>
              <a:t>promuovere la salvaguardia e la valorizzazione della biodiversità locale </a:t>
            </a:r>
          </a:p>
          <a:p>
            <a:pPr marL="0" indent="0">
              <a:buNone/>
            </a:pPr>
            <a:endParaRPr lang="it-IT" sz="1200" dirty="0" smtClean="0">
              <a:solidFill>
                <a:schemeClr val="bg2">
                  <a:lumMod val="25000"/>
                </a:schemeClr>
              </a:solidFill>
            </a:endParaRPr>
          </a:p>
          <a:p>
            <a:endParaRPr lang="it-IT" sz="1200" b="1" i="1" dirty="0" smtClean="0">
              <a:solidFill>
                <a:schemeClr val="accent1">
                  <a:lumMod val="75000"/>
                </a:schemeClr>
              </a:solidFill>
            </a:endParaRPr>
          </a:p>
          <a:p>
            <a:pPr marL="0" indent="0">
              <a:buNone/>
            </a:pPr>
            <a:endParaRPr lang="it-IT" sz="1200" b="1" i="1" dirty="0" smtClean="0">
              <a:solidFill>
                <a:schemeClr val="accent1">
                  <a:lumMod val="75000"/>
                </a:schemeClr>
              </a:solidFill>
            </a:endParaRPr>
          </a:p>
        </p:txBody>
      </p:sp>
      <p:pic>
        <p:nvPicPr>
          <p:cNvPr id="11" name="Immagin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1245" y="5394325"/>
            <a:ext cx="600075" cy="67945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2174789" y="3369276"/>
            <a:ext cx="7702379" cy="1188508"/>
          </a:xfrm>
        </p:spPr>
        <p:txBody>
          <a:bodyPr>
            <a:normAutofit/>
          </a:bodyPr>
          <a:lstStyle/>
          <a:p>
            <a:pPr algn="ctr"/>
            <a:r>
              <a:rPr lang="it-IT" sz="6000" dirty="0" smtClean="0">
                <a:solidFill>
                  <a:schemeClr val="bg2">
                    <a:lumMod val="25000"/>
                  </a:schemeClr>
                </a:solidFill>
                <a:latin typeface="Brush Script MT" panose="03060802040406070304" pitchFamily="66" charset="0"/>
              </a:rPr>
              <a:t>Grazie per l’attenzione</a:t>
            </a:r>
            <a:endParaRPr lang="it-IT" sz="6000" dirty="0">
              <a:solidFill>
                <a:schemeClr val="bg2">
                  <a:lumMod val="25000"/>
                </a:schemeClr>
              </a:solidFill>
              <a:latin typeface="Brush Script MT" panose="03060802040406070304" pitchFamily="66" charset="0"/>
            </a:endParaRPr>
          </a:p>
        </p:txBody>
      </p:sp>
      <p:sp>
        <p:nvSpPr>
          <p:cNvPr id="4" name="WordArt 3"/>
          <p:cNvSpPr>
            <a:spLocks noChangeArrowheads="1" noChangeShapeType="1" noTextEdit="1"/>
          </p:cNvSpPr>
          <p:nvPr/>
        </p:nvSpPr>
        <p:spPr bwMode="auto">
          <a:xfrm>
            <a:off x="4724400" y="1318260"/>
            <a:ext cx="2827655" cy="411480"/>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rtl="0">
              <a:buNone/>
            </a:pPr>
            <a:r>
              <a:rPr lang="it-IT" sz="3600" kern="10" spc="0" dirty="0" err="1" smtClean="0">
                <a:ln w="9525">
                  <a:solidFill>
                    <a:srgbClr val="44546A"/>
                  </a:solidFill>
                  <a:round/>
                </a:ln>
                <a:solidFill>
                  <a:srgbClr val="5B9BD5"/>
                </a:solidFill>
                <a:effectLst/>
                <a:latin typeface="Times New Roman" panose="02020603050405020304" pitchFamily="18" charset="0"/>
                <a:cs typeface="Times New Roman" panose="02020603050405020304" pitchFamily="18" charset="0"/>
              </a:rPr>
              <a:t>Gal</a:t>
            </a:r>
            <a:r>
              <a:rPr lang="it-IT" sz="3600" kern="10" spc="0" dirty="0" smtClean="0">
                <a:ln w="9525">
                  <a:solidFill>
                    <a:srgbClr val="44546A"/>
                  </a:solidFill>
                  <a:round/>
                </a:ln>
                <a:solidFill>
                  <a:srgbClr val="5B9BD5"/>
                </a:solidFill>
                <a:effectLst/>
                <a:latin typeface="Times New Roman" panose="02020603050405020304" pitchFamily="18" charset="0"/>
                <a:cs typeface="Times New Roman" panose="02020603050405020304" pitchFamily="18" charset="0"/>
              </a:rPr>
              <a:t> Linas Campidano</a:t>
            </a:r>
            <a:endParaRPr lang="it-IT" sz="3600" kern="10" spc="0" dirty="0">
              <a:ln w="9525">
                <a:solidFill>
                  <a:srgbClr val="44546A"/>
                </a:solidFill>
                <a:round/>
              </a:ln>
              <a:solidFill>
                <a:srgbClr val="5B9BD5"/>
              </a:solidFill>
              <a:effectLst/>
              <a:latin typeface="Times New Roman" panose="02020603050405020304" pitchFamily="18" charset="0"/>
              <a:cs typeface="Times New Roman" panose="02020603050405020304" pitchFamily="18" charset="0"/>
            </a:endParaRPr>
          </a:p>
        </p:txBody>
      </p:sp>
      <p:pic>
        <p:nvPicPr>
          <p:cNvPr id="3" name="Immagine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558790" y="100965"/>
            <a:ext cx="1075055" cy="1217295"/>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chemeClr val="bg2">
                    <a:lumMod val="25000"/>
                  </a:schemeClr>
                </a:solidFill>
              </a:rPr>
              <a:t>La strategia CLLD </a:t>
            </a:r>
            <a:br>
              <a:rPr lang="it-IT" b="1" dirty="0" smtClean="0">
                <a:solidFill>
                  <a:schemeClr val="bg2">
                    <a:lumMod val="25000"/>
                  </a:schemeClr>
                </a:solidFill>
              </a:rPr>
            </a:br>
            <a:r>
              <a:rPr lang="it-IT" b="1" dirty="0" smtClean="0">
                <a:solidFill>
                  <a:schemeClr val="bg2">
                    <a:lumMod val="25000"/>
                  </a:schemeClr>
                </a:solidFill>
              </a:rPr>
              <a:t>del GAL Linas Campidano</a:t>
            </a:r>
            <a:endParaRPr lang="it-IT" b="1" dirty="0">
              <a:solidFill>
                <a:schemeClr val="bg2">
                  <a:lumMod val="25000"/>
                </a:schemeClr>
              </a:solidFill>
            </a:endParaRPr>
          </a:p>
        </p:txBody>
      </p:sp>
      <p:sp>
        <p:nvSpPr>
          <p:cNvPr id="3" name="Segnaposto contenuto 2"/>
          <p:cNvSpPr>
            <a:spLocks noGrp="1"/>
          </p:cNvSpPr>
          <p:nvPr>
            <p:ph sz="half" idx="1"/>
          </p:nvPr>
        </p:nvSpPr>
        <p:spPr>
          <a:xfrm>
            <a:off x="2588895" y="2133600"/>
            <a:ext cx="8916035" cy="4126230"/>
          </a:xfrm>
        </p:spPr>
        <p:txBody>
          <a:bodyPr>
            <a:normAutofit fontScale="77500" lnSpcReduction="20000"/>
          </a:bodyPr>
          <a:lstStyle/>
          <a:p>
            <a:pPr marL="0" indent="0" algn="just">
              <a:buNone/>
            </a:pPr>
            <a:r>
              <a:rPr lang="it-IT" dirty="0">
                <a:solidFill>
                  <a:schemeClr val="bg2">
                    <a:lumMod val="25000"/>
                  </a:schemeClr>
                </a:solidFill>
              </a:rPr>
              <a:t>Lo sviluppo locale di tipo partecipativo (CLLD) è uno strumento normato dai regolamenti europei (Reg. (UE) n. 1303/2013, artt. da 32 a 35; Reg. (UE) n. 1305/2013, artt. da 42 a 44) per il perseguimento di strategie di sviluppo locale integrato su scala sub-regionale, elaborate dagli attori pubblici e privati dei territori rurali interessati</a:t>
            </a:r>
            <a:r>
              <a:rPr lang="it-IT" dirty="0" smtClean="0"/>
              <a:t>.</a:t>
            </a:r>
          </a:p>
          <a:p>
            <a:pPr marL="0" indent="0" algn="ctr">
              <a:buNone/>
            </a:pPr>
            <a:r>
              <a:rPr lang="it-IT" b="1" dirty="0" smtClean="0">
                <a:solidFill>
                  <a:schemeClr val="accent1">
                    <a:lumMod val="75000"/>
                  </a:schemeClr>
                </a:solidFill>
              </a:rPr>
              <a:t>RISORSE</a:t>
            </a:r>
          </a:p>
          <a:p>
            <a:pPr algn="just"/>
            <a:r>
              <a:rPr lang="it-IT" dirty="0" smtClean="0">
                <a:solidFill>
                  <a:schemeClr val="bg2">
                    <a:lumMod val="25000"/>
                  </a:schemeClr>
                </a:solidFill>
              </a:rPr>
              <a:t>Con determinazione n.3778 </a:t>
            </a:r>
            <a:r>
              <a:rPr lang="it-IT" dirty="0">
                <a:solidFill>
                  <a:schemeClr val="bg2">
                    <a:lumMod val="25000"/>
                  </a:schemeClr>
                </a:solidFill>
              </a:rPr>
              <a:t>del </a:t>
            </a:r>
            <a:r>
              <a:rPr lang="it-IT" dirty="0" smtClean="0">
                <a:solidFill>
                  <a:schemeClr val="bg2">
                    <a:lumMod val="25000"/>
                  </a:schemeClr>
                </a:solidFill>
              </a:rPr>
              <a:t>23/02/2021 </a:t>
            </a:r>
            <a:r>
              <a:rPr lang="it-IT" dirty="0">
                <a:solidFill>
                  <a:schemeClr val="bg2">
                    <a:lumMod val="25000"/>
                  </a:schemeClr>
                </a:solidFill>
              </a:rPr>
              <a:t>la Regione </a:t>
            </a:r>
            <a:r>
              <a:rPr lang="it-IT" dirty="0" smtClean="0">
                <a:solidFill>
                  <a:schemeClr val="bg2">
                    <a:lumMod val="25000"/>
                  </a:schemeClr>
                </a:solidFill>
              </a:rPr>
              <a:t>Sardegna ha incrementato le risorse assegnate al </a:t>
            </a:r>
            <a:r>
              <a:rPr lang="it-IT" dirty="0" err="1">
                <a:solidFill>
                  <a:schemeClr val="bg2">
                    <a:lumMod val="25000"/>
                  </a:schemeClr>
                </a:solidFill>
              </a:rPr>
              <a:t>Gal</a:t>
            </a:r>
            <a:r>
              <a:rPr lang="it-IT" dirty="0">
                <a:solidFill>
                  <a:schemeClr val="bg2">
                    <a:lumMod val="25000"/>
                  </a:schemeClr>
                </a:solidFill>
              </a:rPr>
              <a:t> Linas Campidano sulla sottomisura </a:t>
            </a:r>
            <a:r>
              <a:rPr lang="it-IT" b="1" dirty="0">
                <a:solidFill>
                  <a:schemeClr val="bg2">
                    <a:lumMod val="25000"/>
                  </a:schemeClr>
                </a:solidFill>
              </a:rPr>
              <a:t>19.2 </a:t>
            </a:r>
            <a:r>
              <a:rPr lang="it-IT" b="1" dirty="0" smtClean="0">
                <a:solidFill>
                  <a:schemeClr val="bg2">
                    <a:lumMod val="25000"/>
                  </a:schemeClr>
                </a:solidFill>
              </a:rPr>
              <a:t>«Sostegno </a:t>
            </a:r>
            <a:r>
              <a:rPr lang="it-IT" b="1" dirty="0">
                <a:solidFill>
                  <a:schemeClr val="bg2">
                    <a:lumMod val="25000"/>
                  </a:schemeClr>
                </a:solidFill>
              </a:rPr>
              <a:t>per l’esecuzione delle operazioni nell’ambito della strategia di sviluppo locale di tipo </a:t>
            </a:r>
            <a:r>
              <a:rPr lang="it-IT" b="1" dirty="0" smtClean="0">
                <a:solidFill>
                  <a:schemeClr val="bg2">
                    <a:lumMod val="25000"/>
                  </a:schemeClr>
                </a:solidFill>
              </a:rPr>
              <a:t>partecipativo»</a:t>
            </a:r>
            <a:r>
              <a:rPr lang="it-IT" dirty="0" smtClean="0">
                <a:solidFill>
                  <a:schemeClr val="bg2">
                    <a:lumMod val="25000"/>
                  </a:schemeClr>
                </a:solidFill>
              </a:rPr>
              <a:t>, </a:t>
            </a:r>
            <a:r>
              <a:rPr lang="it-IT" dirty="0">
                <a:solidFill>
                  <a:schemeClr val="bg2">
                    <a:lumMod val="25000"/>
                  </a:schemeClr>
                </a:solidFill>
              </a:rPr>
              <a:t>portandole </a:t>
            </a:r>
            <a:r>
              <a:rPr lang="it-IT" dirty="0" smtClean="0">
                <a:solidFill>
                  <a:schemeClr val="bg2">
                    <a:lumMod val="25000"/>
                  </a:schemeClr>
                </a:solidFill>
              </a:rPr>
              <a:t>dai 3 milioni di euro della dotazione provvisoria a  euro </a:t>
            </a:r>
            <a:r>
              <a:rPr lang="it-IT" b="1" dirty="0" smtClean="0">
                <a:solidFill>
                  <a:schemeClr val="bg2">
                    <a:lumMod val="25000"/>
                  </a:schemeClr>
                </a:solidFill>
              </a:rPr>
              <a:t>3.888.067,00.</a:t>
            </a:r>
          </a:p>
          <a:p>
            <a:pPr marL="0" indent="0" algn="just">
              <a:buNone/>
            </a:pPr>
            <a:endParaRPr lang="it-IT" b="1" dirty="0" smtClean="0">
              <a:solidFill>
                <a:schemeClr val="bg2">
                  <a:lumMod val="25000"/>
                </a:schemeClr>
              </a:solidFill>
            </a:endParaRPr>
          </a:p>
          <a:p>
            <a:pPr algn="just"/>
            <a:r>
              <a:rPr lang="it-IT" dirty="0" smtClean="0">
                <a:solidFill>
                  <a:schemeClr val="bg2">
                    <a:lumMod val="25000"/>
                  </a:schemeClr>
                </a:solidFill>
              </a:rPr>
              <a:t>Attualmente sono chiusi tutti i bandi previsti dal Piano di Azione e risultano programmate risorse per circa </a:t>
            </a:r>
            <a:r>
              <a:rPr lang="it-IT" b="1" dirty="0" smtClean="0">
                <a:solidFill>
                  <a:schemeClr val="bg2">
                    <a:lumMod val="25000"/>
                  </a:schemeClr>
                </a:solidFill>
              </a:rPr>
              <a:t>2.570.000,00</a:t>
            </a:r>
            <a:r>
              <a:rPr lang="it-IT" dirty="0" smtClean="0">
                <a:solidFill>
                  <a:schemeClr val="bg2">
                    <a:lumMod val="25000"/>
                  </a:schemeClr>
                </a:solidFill>
              </a:rPr>
              <a:t> euro, di cui oltre </a:t>
            </a:r>
            <a:r>
              <a:rPr lang="it-IT" b="1" dirty="0" smtClean="0">
                <a:solidFill>
                  <a:schemeClr val="bg2">
                    <a:lumMod val="25000"/>
                  </a:schemeClr>
                </a:solidFill>
              </a:rPr>
              <a:t>un milione di euro già assegnate con provvedimento di concessione. </a:t>
            </a:r>
          </a:p>
          <a:p>
            <a:pPr marL="0" indent="0" algn="just">
              <a:buNone/>
            </a:pPr>
            <a:endParaRPr lang="it-IT" dirty="0" smtClean="0">
              <a:solidFill>
                <a:schemeClr val="bg2">
                  <a:lumMod val="25000"/>
                </a:schemeClr>
              </a:solidFill>
            </a:endParaRPr>
          </a:p>
          <a:p>
            <a:pPr algn="just"/>
            <a:r>
              <a:rPr lang="it-IT" dirty="0" smtClean="0">
                <a:solidFill>
                  <a:schemeClr val="bg2">
                    <a:lumMod val="25000"/>
                  </a:schemeClr>
                </a:solidFill>
              </a:rPr>
              <a:t>Le nuove risorse </a:t>
            </a:r>
            <a:r>
              <a:rPr lang="it-IT" dirty="0">
                <a:solidFill>
                  <a:schemeClr val="bg2">
                    <a:lumMod val="25000"/>
                  </a:schemeClr>
                </a:solidFill>
              </a:rPr>
              <a:t>a </a:t>
            </a:r>
            <a:r>
              <a:rPr lang="it-IT" dirty="0" smtClean="0">
                <a:solidFill>
                  <a:schemeClr val="bg2">
                    <a:lumMod val="25000"/>
                  </a:schemeClr>
                </a:solidFill>
              </a:rPr>
              <a:t>disposizione, soggette </a:t>
            </a:r>
            <a:r>
              <a:rPr lang="it-IT" dirty="0">
                <a:solidFill>
                  <a:schemeClr val="bg2">
                    <a:lumMod val="25000"/>
                  </a:schemeClr>
                </a:solidFill>
              </a:rPr>
              <a:t>ad ulteriore </a:t>
            </a:r>
            <a:r>
              <a:rPr lang="it-IT" dirty="0" smtClean="0">
                <a:solidFill>
                  <a:schemeClr val="bg2">
                    <a:lumMod val="25000"/>
                  </a:schemeClr>
                </a:solidFill>
              </a:rPr>
              <a:t>incremento, sono circa </a:t>
            </a:r>
            <a:r>
              <a:rPr lang="it-IT" b="1" dirty="0" smtClean="0">
                <a:solidFill>
                  <a:schemeClr val="bg2">
                    <a:lumMod val="25000"/>
                  </a:schemeClr>
                </a:solidFill>
              </a:rPr>
              <a:t>1.300.000,00</a:t>
            </a:r>
            <a:r>
              <a:rPr lang="it-IT" dirty="0" smtClean="0">
                <a:solidFill>
                  <a:schemeClr val="bg2">
                    <a:lumMod val="25000"/>
                  </a:schemeClr>
                </a:solidFill>
              </a:rPr>
              <a:t> e verranno programmate con la pubblicazione nei primi mesi del 2022 di nuovi bandi che saranno il frutto del </a:t>
            </a:r>
            <a:r>
              <a:rPr lang="it-IT" b="1" dirty="0" smtClean="0">
                <a:solidFill>
                  <a:schemeClr val="bg2">
                    <a:lumMod val="25000"/>
                  </a:schemeClr>
                </a:solidFill>
              </a:rPr>
              <a:t>percorso partecipato, che verrà attivato a partire dal prossimo mese di settembre e vedrà il coinvolgimento di tutto il partenariato pubblico e privato e di tutti i portatori di interesse.</a:t>
            </a:r>
            <a:endParaRPr lang="it-IT" b="1" dirty="0">
              <a:solidFill>
                <a:schemeClr val="bg2">
                  <a:lumMod val="25000"/>
                </a:schemeClr>
              </a:solidFill>
            </a:endParaRPr>
          </a:p>
        </p:txBody>
      </p:sp>
      <p:pic>
        <p:nvPicPr>
          <p:cNvPr id="6" name="Immagine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092835" y="5212080"/>
            <a:ext cx="744855" cy="843915"/>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365913" y="698251"/>
            <a:ext cx="8911687" cy="1280890"/>
          </a:xfrm>
        </p:spPr>
        <p:txBody>
          <a:bodyPr/>
          <a:lstStyle/>
          <a:p>
            <a:r>
              <a:rPr lang="it-IT" b="1" dirty="0" smtClean="0">
                <a:solidFill>
                  <a:schemeClr val="bg2">
                    <a:lumMod val="25000"/>
                  </a:schemeClr>
                </a:solidFill>
              </a:rPr>
              <a:t>……Il GAL Linas Campidano comunica….</a:t>
            </a:r>
            <a:endParaRPr lang="it-IT" b="1" dirty="0">
              <a:solidFill>
                <a:schemeClr val="bg2">
                  <a:lumMod val="25000"/>
                </a:schemeClr>
              </a:solidFill>
            </a:endParaRPr>
          </a:p>
        </p:txBody>
      </p:sp>
      <p:sp>
        <p:nvSpPr>
          <p:cNvPr id="3" name="Segnaposto contenuto 2"/>
          <p:cNvSpPr>
            <a:spLocks noGrp="1"/>
          </p:cNvSpPr>
          <p:nvPr>
            <p:ph idx="1"/>
          </p:nvPr>
        </p:nvSpPr>
        <p:spPr/>
        <p:txBody>
          <a:bodyPr>
            <a:normAutofit/>
          </a:bodyPr>
          <a:lstStyle/>
          <a:p>
            <a:pPr marL="0" indent="0" algn="just" fontAlgn="auto">
              <a:spcBef>
                <a:spcPts val="0"/>
              </a:spcBef>
              <a:buNone/>
            </a:pPr>
            <a:r>
              <a:rPr lang="it-IT" b="1" dirty="0" smtClean="0">
                <a:solidFill>
                  <a:schemeClr val="bg2">
                    <a:lumMod val="25000"/>
                  </a:schemeClr>
                </a:solidFill>
              </a:rPr>
              <a:t>Per favorire le attività di animazione e divulgazione, </a:t>
            </a:r>
          </a:p>
          <a:p>
            <a:pPr marL="0" indent="0" algn="just" fontAlgn="auto">
              <a:spcBef>
                <a:spcPts val="0"/>
              </a:spcBef>
              <a:buNone/>
            </a:pPr>
            <a:r>
              <a:rPr lang="it-IT" b="1" dirty="0" smtClean="0">
                <a:solidFill>
                  <a:schemeClr val="bg2">
                    <a:lumMod val="25000"/>
                  </a:schemeClr>
                </a:solidFill>
              </a:rPr>
              <a:t>per assicurare la «buona spendita» di tutte le risorse messe a disposizione, sono state potenziate le strategie di comunicazione mediante:</a:t>
            </a:r>
          </a:p>
          <a:p>
            <a:pPr marL="0" indent="0" algn="just">
              <a:buNone/>
            </a:pPr>
            <a:endParaRPr lang="it-IT" b="1" dirty="0" smtClean="0">
              <a:solidFill>
                <a:schemeClr val="bg2">
                  <a:lumMod val="25000"/>
                </a:schemeClr>
              </a:solidFill>
            </a:endParaRPr>
          </a:p>
          <a:p>
            <a:pPr lvl="1" algn="just"/>
            <a:r>
              <a:rPr lang="it-IT" b="1" dirty="0" smtClean="0">
                <a:solidFill>
                  <a:schemeClr val="bg2">
                    <a:lumMod val="25000"/>
                  </a:schemeClr>
                </a:solidFill>
              </a:rPr>
              <a:t>Sito internet: </a:t>
            </a:r>
            <a:r>
              <a:rPr lang="it-IT" dirty="0" smtClean="0">
                <a:solidFill>
                  <a:schemeClr val="bg2">
                    <a:lumMod val="25000"/>
                  </a:schemeClr>
                </a:solidFill>
              </a:rPr>
              <a:t>è stato adeguato e rinnovato il </a:t>
            </a:r>
            <a:r>
              <a:rPr lang="it-IT" dirty="0">
                <a:solidFill>
                  <a:schemeClr val="bg2">
                    <a:lumMod val="25000"/>
                  </a:schemeClr>
                </a:solidFill>
              </a:rPr>
              <a:t>sito </a:t>
            </a:r>
            <a:r>
              <a:rPr lang="it-IT" dirty="0" smtClean="0">
                <a:solidFill>
                  <a:schemeClr val="bg2">
                    <a:lumMod val="25000"/>
                  </a:schemeClr>
                </a:solidFill>
              </a:rPr>
              <a:t>istituzionale secondo </a:t>
            </a:r>
            <a:r>
              <a:rPr lang="it-IT" dirty="0">
                <a:solidFill>
                  <a:schemeClr val="bg2">
                    <a:lumMod val="25000"/>
                  </a:schemeClr>
                </a:solidFill>
              </a:rPr>
              <a:t>le disposizioni A.N.A.C. per la prevenzione della corruzione, la normativa in materia di trasparenza amministrativa e di accessibilità agli strumenti </a:t>
            </a:r>
            <a:r>
              <a:rPr lang="it-IT" dirty="0" smtClean="0">
                <a:solidFill>
                  <a:schemeClr val="bg2">
                    <a:lumMod val="25000"/>
                  </a:schemeClr>
                </a:solidFill>
              </a:rPr>
              <a:t>informatici.</a:t>
            </a:r>
          </a:p>
          <a:p>
            <a:pPr marL="457200" lvl="1" indent="0" algn="just">
              <a:buNone/>
            </a:pPr>
            <a:endParaRPr lang="it-IT" dirty="0" smtClean="0">
              <a:solidFill>
                <a:schemeClr val="bg2">
                  <a:lumMod val="25000"/>
                </a:schemeClr>
              </a:solidFill>
            </a:endParaRPr>
          </a:p>
          <a:p>
            <a:pPr lvl="1" algn="just"/>
            <a:r>
              <a:rPr lang="it-IT" b="1" dirty="0" smtClean="0">
                <a:solidFill>
                  <a:schemeClr val="bg2">
                    <a:lumMod val="25000"/>
                  </a:schemeClr>
                </a:solidFill>
              </a:rPr>
              <a:t>Canali social: </a:t>
            </a:r>
            <a:r>
              <a:rPr lang="it-IT" dirty="0" smtClean="0">
                <a:solidFill>
                  <a:schemeClr val="bg2">
                    <a:lumMod val="25000"/>
                  </a:schemeClr>
                </a:solidFill>
              </a:rPr>
              <a:t>sono state attivate le pagine </a:t>
            </a:r>
            <a:r>
              <a:rPr lang="it-IT" dirty="0" err="1" smtClean="0">
                <a:solidFill>
                  <a:schemeClr val="bg2">
                    <a:lumMod val="25000"/>
                  </a:schemeClr>
                </a:solidFill>
              </a:rPr>
              <a:t>facebook</a:t>
            </a:r>
            <a:r>
              <a:rPr lang="it-IT" dirty="0" smtClean="0">
                <a:solidFill>
                  <a:schemeClr val="bg2">
                    <a:lumMod val="25000"/>
                  </a:schemeClr>
                </a:solidFill>
              </a:rPr>
              <a:t> </a:t>
            </a:r>
            <a:r>
              <a:rPr lang="it-IT" dirty="0">
                <a:solidFill>
                  <a:schemeClr val="bg2">
                    <a:lumMod val="25000"/>
                  </a:schemeClr>
                </a:solidFill>
              </a:rPr>
              <a:t>e </a:t>
            </a:r>
            <a:r>
              <a:rPr lang="it-IT" dirty="0" err="1" smtClean="0">
                <a:solidFill>
                  <a:schemeClr val="bg2">
                    <a:lumMod val="25000"/>
                  </a:schemeClr>
                </a:solidFill>
              </a:rPr>
              <a:t>instagram</a:t>
            </a:r>
            <a:r>
              <a:rPr lang="it-IT" dirty="0" smtClean="0">
                <a:solidFill>
                  <a:schemeClr val="bg2">
                    <a:lumMod val="25000"/>
                  </a:schemeClr>
                </a:solidFill>
              </a:rPr>
              <a:t> che  costituiscono </a:t>
            </a:r>
            <a:r>
              <a:rPr lang="it-IT" dirty="0">
                <a:solidFill>
                  <a:schemeClr val="bg2">
                    <a:lumMod val="25000"/>
                  </a:schemeClr>
                </a:solidFill>
              </a:rPr>
              <a:t>un valido supporto per le azioni di animazione e possono diventare</a:t>
            </a:r>
            <a:r>
              <a:rPr lang="it-IT" dirty="0" smtClean="0">
                <a:solidFill>
                  <a:schemeClr val="bg2">
                    <a:lumMod val="25000"/>
                  </a:schemeClr>
                </a:solidFill>
              </a:rPr>
              <a:t> un’importante </a:t>
            </a:r>
            <a:r>
              <a:rPr lang="it-IT" dirty="0">
                <a:solidFill>
                  <a:schemeClr val="bg2">
                    <a:lumMod val="25000"/>
                  </a:schemeClr>
                </a:solidFill>
              </a:rPr>
              <a:t>vetrina per la promozione del territorio e per le attività di partner e soci.</a:t>
            </a:r>
          </a:p>
          <a:p>
            <a:pPr marL="457200" lvl="1" indent="0" algn="just">
              <a:buNone/>
            </a:pPr>
            <a:endParaRPr lang="it-IT" b="1" dirty="0">
              <a:solidFill>
                <a:schemeClr val="bg2">
                  <a:lumMod val="25000"/>
                </a:schemeClr>
              </a:solidFill>
            </a:endParaRP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2835" y="5368925"/>
            <a:ext cx="727710" cy="82423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smtClean="0">
                <a:solidFill>
                  <a:schemeClr val="bg2">
                    <a:lumMod val="25000"/>
                  </a:schemeClr>
                </a:solidFill>
              </a:rPr>
              <a:t>Sottomisura 19.2 </a:t>
            </a:r>
            <a:r>
              <a:rPr lang="it-IT" sz="3100" b="1" dirty="0" smtClean="0">
                <a:solidFill>
                  <a:schemeClr val="bg2">
                    <a:lumMod val="25000"/>
                  </a:schemeClr>
                </a:solidFill>
              </a:rPr>
              <a:t/>
            </a:r>
            <a:br>
              <a:rPr lang="it-IT" sz="3100" b="1" dirty="0" smtClean="0">
                <a:solidFill>
                  <a:schemeClr val="bg2">
                    <a:lumMod val="25000"/>
                  </a:schemeClr>
                </a:solidFill>
              </a:rPr>
            </a:br>
            <a:r>
              <a:rPr lang="it-IT" sz="2000" b="1" i="1" dirty="0" smtClean="0">
                <a:solidFill>
                  <a:schemeClr val="bg2">
                    <a:lumMod val="25000"/>
                  </a:schemeClr>
                </a:solidFill>
              </a:rPr>
              <a:t>Sostegno </a:t>
            </a:r>
            <a:r>
              <a:rPr lang="it-IT" sz="2000" b="1" i="1" dirty="0">
                <a:solidFill>
                  <a:schemeClr val="bg2">
                    <a:lumMod val="25000"/>
                  </a:schemeClr>
                </a:solidFill>
              </a:rPr>
              <a:t>per l’esecuzione delle operazioni nell’ambito della strategia di sviluppo locale di tipo partecipativo </a:t>
            </a:r>
            <a:r>
              <a:rPr lang="it-IT" sz="2000" b="1" dirty="0"/>
              <a:t/>
            </a:r>
            <a:br>
              <a:rPr lang="it-IT" sz="2000" b="1" dirty="0"/>
            </a:br>
            <a:endParaRPr lang="it-IT" sz="2000" b="1" dirty="0"/>
          </a:p>
        </p:txBody>
      </p:sp>
      <p:sp>
        <p:nvSpPr>
          <p:cNvPr id="7" name="Segnaposto contenuto 6"/>
          <p:cNvSpPr>
            <a:spLocks noGrp="1"/>
          </p:cNvSpPr>
          <p:nvPr>
            <p:ph sz="half" idx="1"/>
          </p:nvPr>
        </p:nvSpPr>
        <p:spPr>
          <a:xfrm>
            <a:off x="2588895" y="2133600"/>
            <a:ext cx="8916035" cy="4293870"/>
          </a:xfrm>
        </p:spPr>
        <p:txBody>
          <a:bodyPr>
            <a:noAutofit/>
          </a:bodyPr>
          <a:lstStyle/>
          <a:p>
            <a:pPr marL="0" indent="0" fontAlgn="auto">
              <a:spcBef>
                <a:spcPts val="600"/>
              </a:spcBef>
              <a:buNone/>
            </a:pPr>
            <a:r>
              <a:rPr lang="it-IT" sz="1300" b="1" dirty="0" smtClean="0">
                <a:solidFill>
                  <a:schemeClr val="bg2">
                    <a:lumMod val="25000"/>
                  </a:schemeClr>
                </a:solidFill>
              </a:rPr>
              <a:t>Gli ambiti tematici della strategia del </a:t>
            </a:r>
            <a:r>
              <a:rPr lang="it-IT" sz="1300" b="1" dirty="0" err="1" smtClean="0">
                <a:solidFill>
                  <a:schemeClr val="bg2">
                    <a:lumMod val="25000"/>
                  </a:schemeClr>
                </a:solidFill>
              </a:rPr>
              <a:t>Gal</a:t>
            </a:r>
            <a:r>
              <a:rPr lang="it-IT" sz="1300" b="1" dirty="0" smtClean="0">
                <a:solidFill>
                  <a:schemeClr val="bg2">
                    <a:lumMod val="25000"/>
                  </a:schemeClr>
                </a:solidFill>
              </a:rPr>
              <a:t> Linas Campidano </a:t>
            </a:r>
            <a:r>
              <a:rPr lang="it-IT" sz="1300" dirty="0" smtClean="0">
                <a:solidFill>
                  <a:schemeClr val="bg2">
                    <a:lumMod val="25000"/>
                  </a:schemeClr>
                </a:solidFill>
              </a:rPr>
              <a:t>filo conduttore di quanto già realizzato e pilastro su cui programmare le nuove risorse :</a:t>
            </a:r>
          </a:p>
          <a:p>
            <a:pPr marL="0" indent="0" fontAlgn="auto">
              <a:spcBef>
                <a:spcPts val="1200"/>
              </a:spcBef>
              <a:buNone/>
            </a:pPr>
            <a:endParaRPr lang="it-IT" sz="1300" dirty="0" smtClean="0">
              <a:solidFill>
                <a:schemeClr val="bg2">
                  <a:lumMod val="25000"/>
                </a:schemeClr>
              </a:solidFill>
            </a:endParaRPr>
          </a:p>
          <a:p>
            <a:pPr algn="just"/>
            <a:r>
              <a:rPr lang="it-IT" sz="1300" b="1" u="sng" dirty="0" smtClean="0">
                <a:solidFill>
                  <a:schemeClr val="bg2">
                    <a:lumMod val="25000"/>
                  </a:schemeClr>
                </a:solidFill>
              </a:rPr>
              <a:t>Sviluppo e innovazione </a:t>
            </a:r>
            <a:r>
              <a:rPr lang="it-IT" sz="1300" b="1" u="sng" dirty="0">
                <a:solidFill>
                  <a:schemeClr val="bg2">
                    <a:lumMod val="25000"/>
                  </a:schemeClr>
                </a:solidFill>
              </a:rPr>
              <a:t>delle filiere e dei sistemi produttivi locali</a:t>
            </a:r>
            <a:r>
              <a:rPr lang="it-IT" sz="1300" u="sng" dirty="0">
                <a:solidFill>
                  <a:schemeClr val="bg2">
                    <a:lumMod val="25000"/>
                  </a:schemeClr>
                </a:solidFill>
              </a:rPr>
              <a:t> </a:t>
            </a:r>
            <a:r>
              <a:rPr lang="it-IT" sz="1300" dirty="0">
                <a:solidFill>
                  <a:schemeClr val="bg2">
                    <a:lumMod val="25000"/>
                  </a:schemeClr>
                </a:solidFill>
              </a:rPr>
              <a:t>(agro-alimentari, artigianali e manifatturieri, </a:t>
            </a:r>
            <a:r>
              <a:rPr lang="it-IT" sz="1300" dirty="0" smtClean="0">
                <a:solidFill>
                  <a:schemeClr val="bg2">
                    <a:lumMod val="25000"/>
                  </a:schemeClr>
                </a:solidFill>
              </a:rPr>
              <a:t>produzioni ittiche) che persegue principalmente due obiettivi:</a:t>
            </a:r>
          </a:p>
          <a:p>
            <a:pPr marL="0" indent="0" algn="just">
              <a:spcBef>
                <a:spcPts val="1000"/>
              </a:spcBef>
              <a:buSzTx/>
              <a:buNone/>
            </a:pPr>
            <a:r>
              <a:rPr lang="it-IT" sz="1300" dirty="0"/>
              <a:t>	1.  Diffondere la conoscenza del valore delle produzioni 		agroalimentari e 	artigianali locali e accrescere la loro diffusione a livello 	territoriale attraverso 	l'educazione e 	l'informazione;</a:t>
            </a:r>
          </a:p>
          <a:p>
            <a:pPr marL="0" indent="0" algn="just" fontAlgn="auto">
              <a:spcBef>
                <a:spcPts val="1000"/>
              </a:spcBef>
              <a:buSzTx/>
              <a:buNone/>
            </a:pPr>
            <a:r>
              <a:rPr lang="it-IT" sz="1300" dirty="0"/>
              <a:t>	2. Ampliare il consumo di produzioni locali nel mercato del territorio da 	parte dei residenti e dei turisti attraverso il miglioramento 	dell'organizzazione, della qualità e della promozione dei prodotti.</a:t>
            </a:r>
          </a:p>
          <a:p>
            <a:pPr indent="0" algn="just" fontAlgn="auto">
              <a:buSzTx/>
            </a:pPr>
            <a:endParaRPr lang="it-IT" sz="1300" dirty="0"/>
          </a:p>
          <a:p>
            <a:pPr algn="just"/>
            <a:r>
              <a:rPr lang="it-IT" sz="1300" b="1" u="sng" dirty="0" smtClean="0">
                <a:solidFill>
                  <a:schemeClr val="bg2">
                    <a:lumMod val="25000"/>
                  </a:schemeClr>
                </a:solidFill>
              </a:rPr>
              <a:t>Turismo sostenibile</a:t>
            </a:r>
            <a:r>
              <a:rPr lang="it-IT" sz="1300" dirty="0" smtClean="0">
                <a:solidFill>
                  <a:schemeClr val="bg2">
                    <a:lumMod val="25000"/>
                  </a:schemeClr>
                </a:solidFill>
              </a:rPr>
              <a:t>: </a:t>
            </a:r>
            <a:r>
              <a:rPr lang="it-IT" sz="1300" dirty="0"/>
              <a:t>La declinazione del turismo sostenibile in chiave rurale è la naturale conseguenza della riflessione sulle filiere produttive. I due ambiti </a:t>
            </a:r>
            <a:r>
              <a:rPr lang="it-IT" sz="1300" dirty="0" smtClean="0"/>
              <a:t>sono </a:t>
            </a:r>
            <a:r>
              <a:rPr lang="it-IT" sz="1300" dirty="0"/>
              <a:t>legati in quanto il turismo è il modo più immediato in cui si può pensare di “esportare” il prodotto locale, offrendolo al turista nazionale ed </a:t>
            </a:r>
            <a:r>
              <a:rPr lang="it-IT" sz="1300" dirty="0" smtClean="0"/>
              <a:t>internazionale.</a:t>
            </a:r>
            <a:endParaRPr lang="it-IT" sz="1300" dirty="0" smtClean="0">
              <a:solidFill>
                <a:schemeClr val="bg2">
                  <a:lumMod val="25000"/>
                </a:schemeClr>
              </a:solidFill>
            </a:endParaRPr>
          </a:p>
          <a:p>
            <a:pPr marL="457200" lvl="1" indent="0">
              <a:buNone/>
            </a:pPr>
            <a:endParaRPr lang="it-IT" sz="900" dirty="0" smtClean="0">
              <a:solidFill>
                <a:schemeClr val="bg2">
                  <a:lumMod val="25000"/>
                </a:schemeClr>
              </a:solidFill>
            </a:endParaRP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635" y="5234305"/>
            <a:ext cx="751840" cy="851535"/>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05635" y="283211"/>
            <a:ext cx="9992360" cy="1275002"/>
          </a:xfrm>
        </p:spPr>
        <p:txBody>
          <a:bodyPr>
            <a:normAutofit fontScale="90000"/>
          </a:bodyPr>
          <a:lstStyle/>
          <a:p>
            <a:r>
              <a:rPr lang="it-IT" sz="3200" b="1" dirty="0" smtClean="0">
                <a:solidFill>
                  <a:schemeClr val="bg2">
                    <a:lumMod val="25000"/>
                  </a:schemeClr>
                </a:solidFill>
              </a:rPr>
              <a:t>Sottomisura 19.2 </a:t>
            </a:r>
            <a:r>
              <a:rPr lang="it-IT" sz="3100" b="1" dirty="0" smtClean="0">
                <a:solidFill>
                  <a:schemeClr val="bg2">
                    <a:lumMod val="25000"/>
                  </a:schemeClr>
                </a:solidFill>
              </a:rPr>
              <a:t/>
            </a:r>
            <a:br>
              <a:rPr lang="it-IT" sz="3100" b="1" dirty="0" smtClean="0">
                <a:solidFill>
                  <a:schemeClr val="bg2">
                    <a:lumMod val="25000"/>
                  </a:schemeClr>
                </a:solidFill>
              </a:rPr>
            </a:br>
            <a:r>
              <a:rPr lang="it-IT" sz="1800" b="1" i="1" dirty="0" smtClean="0">
                <a:solidFill>
                  <a:schemeClr val="bg2">
                    <a:lumMod val="25000"/>
                  </a:schemeClr>
                </a:solidFill>
              </a:rPr>
              <a:t>Sostegno </a:t>
            </a:r>
            <a:r>
              <a:rPr lang="it-IT" sz="1800" b="1" i="1" dirty="0">
                <a:solidFill>
                  <a:schemeClr val="bg2">
                    <a:lumMod val="25000"/>
                  </a:schemeClr>
                </a:solidFill>
              </a:rPr>
              <a:t>per l’esecuzione delle operazioni nell’ambito della strategia di sviluppo locale di tipo partecipativo </a:t>
            </a:r>
            <a:r>
              <a:rPr lang="it-IT" sz="1800" b="1" dirty="0" smtClean="0">
                <a:solidFill>
                  <a:schemeClr val="bg2">
                    <a:lumMod val="25000"/>
                  </a:schemeClr>
                </a:solidFill>
              </a:rPr>
              <a:t/>
            </a:r>
            <a:br>
              <a:rPr lang="it-IT" sz="1800" b="1" dirty="0" smtClean="0">
                <a:solidFill>
                  <a:schemeClr val="bg2">
                    <a:lumMod val="25000"/>
                  </a:schemeClr>
                </a:solidFill>
              </a:rPr>
            </a:br>
            <a:r>
              <a:rPr lang="it-IT" sz="1600" b="1" i="1" dirty="0" smtClean="0">
                <a:solidFill>
                  <a:schemeClr val="accent1"/>
                </a:solidFill>
                <a:effectLst>
                  <a:outerShdw blurRad="38100" dist="25400" dir="5400000" algn="ctr" rotWithShape="0">
                    <a:srgbClr val="6E747A">
                      <a:alpha val="43000"/>
                    </a:srgbClr>
                  </a:outerShdw>
                </a:effectLst>
              </a:rPr>
              <a:t>La strategia in numeri</a:t>
            </a:r>
            <a:r>
              <a:rPr lang="it-IT" sz="2000" i="1" dirty="0">
                <a:solidFill>
                  <a:schemeClr val="bg2">
                    <a:lumMod val="25000"/>
                  </a:schemeClr>
                </a:solidFill>
              </a:rPr>
              <a:t/>
            </a:r>
            <a:br>
              <a:rPr lang="it-IT" sz="2000" i="1" dirty="0">
                <a:solidFill>
                  <a:schemeClr val="bg2">
                    <a:lumMod val="25000"/>
                  </a:schemeClr>
                </a:solidFill>
              </a:rPr>
            </a:br>
            <a:r>
              <a:rPr lang="it-IT" sz="2000" i="1" dirty="0" smtClean="0"/>
              <a:t/>
            </a:r>
            <a:br>
              <a:rPr lang="it-IT" sz="2000" i="1" dirty="0" smtClean="0"/>
            </a:br>
            <a:endParaRPr lang="it-IT" sz="2000" i="1" dirty="0">
              <a:solidFill>
                <a:schemeClr val="bg2">
                  <a:lumMod val="25000"/>
                </a:schemeClr>
              </a:solidFill>
            </a:endParaRPr>
          </a:p>
        </p:txBody>
      </p:sp>
      <p:sp>
        <p:nvSpPr>
          <p:cNvPr id="7" name="Segnaposto contenuto 6"/>
          <p:cNvSpPr>
            <a:spLocks noGrp="1"/>
          </p:cNvSpPr>
          <p:nvPr>
            <p:ph idx="1"/>
          </p:nvPr>
        </p:nvSpPr>
        <p:spPr/>
        <p:txBody>
          <a:bodyPr/>
          <a:lstStyle/>
          <a:p>
            <a:endParaRPr lang="it-IT" dirty="0"/>
          </a:p>
        </p:txBody>
      </p:sp>
      <p:graphicFrame>
        <p:nvGraphicFramePr>
          <p:cNvPr id="10" name="Oggetto 9"/>
          <p:cNvGraphicFramePr>
            <a:graphicFrameLocks noChangeAspect="1"/>
          </p:cNvGraphicFramePr>
          <p:nvPr>
            <p:extLst>
              <p:ext uri="{D42A27DB-BD31-4B8C-83A1-F6EECF244321}">
                <p14:modId xmlns:p14="http://schemas.microsoft.com/office/powerpoint/2010/main" val="519722112"/>
              </p:ext>
            </p:extLst>
          </p:nvPr>
        </p:nvGraphicFramePr>
        <p:xfrm>
          <a:off x="1906270" y="1558214"/>
          <a:ext cx="9991725" cy="4732732"/>
        </p:xfrm>
        <a:graphic>
          <a:graphicData uri="http://schemas.openxmlformats.org/presentationml/2006/ole">
            <mc:AlternateContent xmlns:mc="http://schemas.openxmlformats.org/markup-compatibility/2006">
              <mc:Choice xmlns:v="urn:schemas-microsoft-com:vml" Requires="v">
                <p:oleObj spid="_x0000_s1338" name="Worksheet" r:id="rId4" imgW="22105620" imgH="11049000" progId="Excel.Sheet.12">
                  <p:embed/>
                </p:oleObj>
              </mc:Choice>
              <mc:Fallback>
                <p:oleObj name="Worksheet" r:id="rId4" imgW="22105620" imgH="11049000" progId="Excel.Sheet.12">
                  <p:embed/>
                  <p:pic>
                    <p:nvPicPr>
                      <p:cNvPr id="0" name="Picture 1275"/>
                      <p:cNvPicPr/>
                      <p:nvPr/>
                    </p:nvPicPr>
                    <p:blipFill>
                      <a:blip r:embed="rId5"/>
                      <a:stretch>
                        <a:fillRect/>
                      </a:stretch>
                    </p:blipFill>
                    <p:spPr>
                      <a:xfrm>
                        <a:off x="1906270" y="1558214"/>
                        <a:ext cx="9991725" cy="4732732"/>
                      </a:xfrm>
                      <a:prstGeom prst="rect">
                        <a:avLst/>
                      </a:prstGeom>
                    </p:spPr>
                  </p:pic>
                </p:oleObj>
              </mc:Fallback>
            </mc:AlternateContent>
          </a:graphicData>
        </a:graphic>
      </p:graphicFrame>
      <p:pic>
        <p:nvPicPr>
          <p:cNvPr id="5" name="Immagin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31240" y="5269865"/>
            <a:ext cx="694055" cy="786765"/>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3200" b="1" dirty="0" smtClean="0">
                <a:solidFill>
                  <a:schemeClr val="bg2">
                    <a:lumMod val="25000"/>
                  </a:schemeClr>
                </a:solidFill>
              </a:rPr>
              <a:t>Sottomisura 19.2 </a:t>
            </a:r>
            <a:r>
              <a:rPr lang="it-IT" sz="3100" b="1" dirty="0" smtClean="0">
                <a:solidFill>
                  <a:schemeClr val="bg2">
                    <a:lumMod val="25000"/>
                  </a:schemeClr>
                </a:solidFill>
              </a:rPr>
              <a:t/>
            </a:r>
            <a:br>
              <a:rPr lang="it-IT" sz="3100" b="1" dirty="0" smtClean="0">
                <a:solidFill>
                  <a:schemeClr val="bg2">
                    <a:lumMod val="25000"/>
                  </a:schemeClr>
                </a:solidFill>
              </a:rPr>
            </a:br>
            <a:r>
              <a:rPr lang="it-IT" sz="1800" b="1" i="1" dirty="0" smtClean="0">
                <a:solidFill>
                  <a:schemeClr val="bg2">
                    <a:lumMod val="25000"/>
                  </a:schemeClr>
                </a:solidFill>
              </a:rPr>
              <a:t>Sostegno </a:t>
            </a:r>
            <a:r>
              <a:rPr lang="it-IT" sz="1800" b="1" i="1" dirty="0">
                <a:solidFill>
                  <a:schemeClr val="bg2">
                    <a:lumMod val="25000"/>
                  </a:schemeClr>
                </a:solidFill>
              </a:rPr>
              <a:t>per l’esecuzione delle operazioni nell’ambito della strategia di sviluppo locale di tipo partecipativo </a:t>
            </a:r>
            <a:r>
              <a:rPr lang="it-IT" sz="1800" b="1" i="1" dirty="0" smtClean="0">
                <a:solidFill>
                  <a:schemeClr val="bg2">
                    <a:lumMod val="25000"/>
                  </a:schemeClr>
                </a:solidFill>
              </a:rPr>
              <a:t/>
            </a:r>
            <a:br>
              <a:rPr lang="it-IT" sz="1800" b="1" i="1" dirty="0" smtClean="0">
                <a:solidFill>
                  <a:schemeClr val="bg2">
                    <a:lumMod val="25000"/>
                  </a:schemeClr>
                </a:solidFill>
              </a:rPr>
            </a:br>
            <a:r>
              <a:rPr lang="it-IT" sz="1800" b="1" i="1" dirty="0" smtClean="0">
                <a:solidFill>
                  <a:schemeClr val="bg2">
                    <a:lumMod val="25000"/>
                  </a:schemeClr>
                </a:solidFill>
              </a:rPr>
              <a:t/>
            </a:r>
            <a:br>
              <a:rPr lang="it-IT" sz="1800" b="1" i="1" dirty="0" smtClean="0">
                <a:solidFill>
                  <a:schemeClr val="bg2">
                    <a:lumMod val="25000"/>
                  </a:schemeClr>
                </a:solidFill>
              </a:rPr>
            </a:br>
            <a:r>
              <a:rPr lang="it-IT" sz="1600" b="1" i="1" dirty="0" smtClean="0">
                <a:solidFill>
                  <a:schemeClr val="accent1">
                    <a:lumMod val="75000"/>
                  </a:schemeClr>
                </a:solidFill>
              </a:rPr>
              <a:t>Il </a:t>
            </a:r>
            <a:r>
              <a:rPr lang="it-IT" sz="1600" b="1" i="1" dirty="0" err="1" smtClean="0">
                <a:solidFill>
                  <a:schemeClr val="accent1">
                    <a:lumMod val="75000"/>
                  </a:schemeClr>
                </a:solidFill>
              </a:rPr>
              <a:t>Gal</a:t>
            </a:r>
            <a:r>
              <a:rPr lang="it-IT" sz="1600" b="1" i="1" dirty="0" smtClean="0">
                <a:solidFill>
                  <a:schemeClr val="accent1">
                    <a:lumMod val="75000"/>
                  </a:schemeClr>
                </a:solidFill>
              </a:rPr>
              <a:t> Linas Campidano </a:t>
            </a:r>
            <a:r>
              <a:rPr lang="it-IT" sz="1600" b="1" dirty="0" smtClean="0">
                <a:solidFill>
                  <a:schemeClr val="accent1">
                    <a:lumMod val="75000"/>
                  </a:schemeClr>
                </a:solidFill>
              </a:rPr>
              <a:t>sostiene </a:t>
            </a:r>
            <a:r>
              <a:rPr lang="it-IT" sz="1600" b="1" dirty="0">
                <a:solidFill>
                  <a:schemeClr val="accent1">
                    <a:lumMod val="75000"/>
                  </a:schemeClr>
                </a:solidFill>
              </a:rPr>
              <a:t>la costituzione di reti e la progettualità in materia di assistenza sanitaria, integrazione sociale, agricoltura sostenuta dalla </a:t>
            </a:r>
            <a:r>
              <a:rPr lang="it-IT" sz="1600" b="1" dirty="0" smtClean="0">
                <a:solidFill>
                  <a:schemeClr val="accent1">
                    <a:lumMod val="75000"/>
                  </a:schemeClr>
                </a:solidFill>
              </a:rPr>
              <a:t>comunità</a:t>
            </a:r>
            <a:r>
              <a:rPr lang="it-IT" sz="1600" b="1" dirty="0" smtClean="0">
                <a:solidFill>
                  <a:schemeClr val="bg2">
                    <a:lumMod val="25000"/>
                  </a:schemeClr>
                </a:solidFill>
              </a:rPr>
              <a:t> </a:t>
            </a:r>
            <a:br>
              <a:rPr lang="it-IT" sz="1600" b="1" dirty="0" smtClean="0">
                <a:solidFill>
                  <a:schemeClr val="bg2">
                    <a:lumMod val="25000"/>
                  </a:schemeClr>
                </a:solidFill>
              </a:rPr>
            </a:br>
            <a:r>
              <a:rPr lang="it-IT" sz="1335" dirty="0" smtClean="0">
                <a:solidFill>
                  <a:schemeClr val="bg2">
                    <a:lumMod val="25000"/>
                  </a:schemeClr>
                </a:solidFill>
              </a:rPr>
              <a:t>Grazie al bando </a:t>
            </a:r>
            <a:r>
              <a:rPr lang="it-IT" sz="1335" b="1" dirty="0" smtClean="0">
                <a:solidFill>
                  <a:schemeClr val="bg2">
                    <a:lumMod val="25000"/>
                  </a:schemeClr>
                </a:solidFill>
              </a:rPr>
              <a:t>16.9.1.3.4 «Interventi innovativi di cooperazione nel campo dell’agricoltura sociale» </a:t>
            </a:r>
            <a:r>
              <a:rPr lang="it-IT" sz="1335" dirty="0" smtClean="0">
                <a:solidFill>
                  <a:schemeClr val="bg2">
                    <a:lumMod val="25000"/>
                  </a:schemeClr>
                </a:solidFill>
              </a:rPr>
              <a:t>sono stati finanziati due innovativi progetti (</a:t>
            </a:r>
            <a:r>
              <a:rPr lang="it-IT" sz="1335" dirty="0" err="1" smtClean="0">
                <a:solidFill>
                  <a:schemeClr val="bg2">
                    <a:lumMod val="25000"/>
                  </a:schemeClr>
                </a:solidFill>
              </a:rPr>
              <a:t>Bet</a:t>
            </a:r>
            <a:r>
              <a:rPr lang="it-IT" sz="1335" dirty="0" smtClean="0">
                <a:solidFill>
                  <a:schemeClr val="bg2">
                    <a:lumMod val="25000"/>
                  </a:schemeClr>
                </a:solidFill>
              </a:rPr>
              <a:t>-Ono e Agricoltura Sociale senza confini), mentre sono in corso di istruttoria altri due progetti incentrati sul tema dell’educazione ambientale e alimentare </a:t>
            </a:r>
            <a:r>
              <a:rPr lang="it-IT" sz="1335" dirty="0">
                <a:solidFill>
                  <a:schemeClr val="bg2">
                    <a:lumMod val="25000"/>
                  </a:schemeClr>
                </a:solidFill>
              </a:rPr>
              <a:t>per un totale di quasi 450 mila </a:t>
            </a:r>
            <a:r>
              <a:rPr lang="it-IT" sz="1335" dirty="0" smtClean="0">
                <a:solidFill>
                  <a:schemeClr val="bg2">
                    <a:lumMod val="25000"/>
                  </a:schemeClr>
                </a:solidFill>
              </a:rPr>
              <a:t>euro. </a:t>
            </a:r>
            <a:r>
              <a:rPr lang="it-IT" sz="1335" dirty="0">
                <a:solidFill>
                  <a:schemeClr val="accent1">
                    <a:lumMod val="75000"/>
                  </a:schemeClr>
                </a:solidFill>
              </a:rPr>
              <a:t/>
            </a:r>
            <a:br>
              <a:rPr lang="it-IT" sz="1335" dirty="0">
                <a:solidFill>
                  <a:schemeClr val="accent1">
                    <a:lumMod val="75000"/>
                  </a:schemeClr>
                </a:solidFill>
              </a:rPr>
            </a:br>
            <a:r>
              <a:rPr lang="it-IT" sz="1000" dirty="0">
                <a:solidFill>
                  <a:schemeClr val="accent1">
                    <a:lumMod val="75000"/>
                  </a:schemeClr>
                </a:solidFill>
              </a:rPr>
              <a:t/>
            </a:r>
            <a:br>
              <a:rPr lang="it-IT" sz="1000" dirty="0">
                <a:solidFill>
                  <a:schemeClr val="accent1">
                    <a:lumMod val="75000"/>
                  </a:schemeClr>
                </a:solidFill>
              </a:rPr>
            </a:br>
            <a:endParaRPr lang="it-IT" sz="1000" dirty="0">
              <a:solidFill>
                <a:schemeClr val="accent1">
                  <a:lumMod val="75000"/>
                </a:schemeClr>
              </a:solidFill>
            </a:endParaRPr>
          </a:p>
        </p:txBody>
      </p:sp>
      <p:graphicFrame>
        <p:nvGraphicFramePr>
          <p:cNvPr id="3" name="Tabella 2"/>
          <p:cNvGraphicFramePr>
            <a:graphicFrameLocks noGrp="1"/>
          </p:cNvGraphicFramePr>
          <p:nvPr>
            <p:extLst>
              <p:ext uri="{D42A27DB-BD31-4B8C-83A1-F6EECF244321}">
                <p14:modId xmlns:p14="http://schemas.microsoft.com/office/powerpoint/2010/main" val="15392012"/>
              </p:ext>
            </p:extLst>
          </p:nvPr>
        </p:nvGraphicFramePr>
        <p:xfrm>
          <a:off x="2592809" y="3167264"/>
          <a:ext cx="9076039" cy="2957803"/>
        </p:xfrm>
        <a:graphic>
          <a:graphicData uri="http://schemas.openxmlformats.org/drawingml/2006/table">
            <a:tbl>
              <a:tblPr>
                <a:tableStyleId>{5C22544A-7EE6-4342-B048-85BDC9FD1C3A}</a:tableStyleId>
              </a:tblPr>
              <a:tblGrid>
                <a:gridCol w="1781555"/>
                <a:gridCol w="1767094"/>
                <a:gridCol w="3728535"/>
                <a:gridCol w="915781"/>
                <a:gridCol w="883074"/>
              </a:tblGrid>
              <a:tr h="787379">
                <a:tc>
                  <a:txBody>
                    <a:bodyPr/>
                    <a:lstStyle/>
                    <a:p>
                      <a:pPr algn="ctr" fontAlgn="ctr"/>
                      <a:r>
                        <a:rPr lang="it-IT" sz="1000" b="1" u="none" strike="noStrike" dirty="0" smtClean="0">
                          <a:solidFill>
                            <a:schemeClr val="bg2">
                              <a:lumMod val="25000"/>
                            </a:schemeClr>
                          </a:solidFill>
                          <a:effectLst/>
                        </a:rPr>
                        <a:t>BENFICIARIO                      Partenariato Pubblico-Privato</a:t>
                      </a:r>
                      <a:endParaRPr lang="it-IT" sz="1000" b="1" i="0" u="none" strike="noStrike" dirty="0" smtClean="0">
                        <a:solidFill>
                          <a:schemeClr val="bg2">
                            <a:lumMod val="25000"/>
                          </a:schemeClr>
                        </a:solidFill>
                        <a:effectLst/>
                        <a:latin typeface="Calibri" panose="020F0502020204030204" pitchFamily="34" charset="0"/>
                      </a:endParaRPr>
                    </a:p>
                  </a:txBody>
                  <a:tcPr marL="5774" marR="5774" marT="5774" marB="0" anchor="ctr"/>
                </a:tc>
                <a:tc>
                  <a:txBody>
                    <a:bodyPr/>
                    <a:lstStyle/>
                    <a:p>
                      <a:pPr algn="ctr" fontAlgn="ctr"/>
                      <a:r>
                        <a:rPr lang="it-IT" sz="1000" b="1" u="none" strike="noStrike" dirty="0">
                          <a:solidFill>
                            <a:schemeClr val="bg2">
                              <a:lumMod val="25000"/>
                            </a:schemeClr>
                          </a:solidFill>
                          <a:effectLst/>
                        </a:rPr>
                        <a:t>PARTNER PUBBLICI</a:t>
                      </a:r>
                      <a:endParaRPr lang="it-IT" sz="1000" b="1" i="0" u="none" strike="noStrike" dirty="0">
                        <a:solidFill>
                          <a:schemeClr val="bg2">
                            <a:lumMod val="25000"/>
                          </a:schemeClr>
                        </a:solidFill>
                        <a:effectLst/>
                        <a:latin typeface="Calibri" panose="020F0502020204030204" pitchFamily="34" charset="0"/>
                      </a:endParaRPr>
                    </a:p>
                  </a:txBody>
                  <a:tcPr marL="5774" marR="5774" marT="5774" marB="0" anchor="ctr"/>
                </a:tc>
                <a:tc>
                  <a:txBody>
                    <a:bodyPr/>
                    <a:lstStyle/>
                    <a:p>
                      <a:pPr algn="ctr" fontAlgn="ctr"/>
                      <a:r>
                        <a:rPr lang="it-IT" sz="1000" b="1" u="none" strike="noStrike" dirty="0" smtClean="0">
                          <a:solidFill>
                            <a:schemeClr val="bg2">
                              <a:lumMod val="25000"/>
                            </a:schemeClr>
                          </a:solidFill>
                          <a:effectLst/>
                        </a:rPr>
                        <a:t>PROGETTO</a:t>
                      </a:r>
                      <a:endParaRPr lang="it-IT" sz="1000" b="1" i="0" u="none" strike="noStrike" dirty="0" smtClean="0">
                        <a:solidFill>
                          <a:schemeClr val="bg2">
                            <a:lumMod val="25000"/>
                          </a:schemeClr>
                        </a:solidFill>
                        <a:effectLst/>
                        <a:latin typeface="Calibri" panose="020F0502020204030204" pitchFamily="34" charset="0"/>
                      </a:endParaRPr>
                    </a:p>
                  </a:txBody>
                  <a:tcPr marL="5774" marR="5774" marT="5774" marB="0" anchor="ctr"/>
                </a:tc>
                <a:tc>
                  <a:txBody>
                    <a:bodyPr/>
                    <a:lstStyle/>
                    <a:p>
                      <a:pPr algn="ctr" fontAlgn="ctr"/>
                      <a:r>
                        <a:rPr lang="it-IT" sz="1000" b="1" u="none" strike="noStrike" dirty="0">
                          <a:solidFill>
                            <a:schemeClr val="bg2">
                              <a:lumMod val="25000"/>
                            </a:schemeClr>
                          </a:solidFill>
                          <a:effectLst/>
                        </a:rPr>
                        <a:t>IMPORTO TOTALE PROGETTO</a:t>
                      </a:r>
                      <a:endParaRPr lang="it-IT" sz="1000" b="1" i="0" u="none" strike="noStrike" dirty="0">
                        <a:solidFill>
                          <a:schemeClr val="bg2">
                            <a:lumMod val="25000"/>
                          </a:schemeClr>
                        </a:solidFill>
                        <a:effectLst/>
                        <a:latin typeface="Calibri" panose="020F0502020204030204" pitchFamily="34" charset="0"/>
                      </a:endParaRPr>
                    </a:p>
                  </a:txBody>
                  <a:tcPr marL="5774" marR="5774" marT="5774" marB="0" anchor="ctr"/>
                </a:tc>
                <a:tc>
                  <a:txBody>
                    <a:bodyPr/>
                    <a:lstStyle/>
                    <a:p>
                      <a:pPr algn="ctr" fontAlgn="ctr"/>
                      <a:r>
                        <a:rPr lang="it-IT" sz="1000" b="1" u="none" strike="noStrike" dirty="0">
                          <a:solidFill>
                            <a:schemeClr val="bg2">
                              <a:lumMod val="25000"/>
                            </a:schemeClr>
                          </a:solidFill>
                          <a:effectLst/>
                        </a:rPr>
                        <a:t>CONTRIBUTO CONCESSO</a:t>
                      </a:r>
                      <a:endParaRPr lang="it-IT" sz="1000" b="1" i="0" u="none" strike="noStrike" dirty="0">
                        <a:solidFill>
                          <a:schemeClr val="bg2">
                            <a:lumMod val="25000"/>
                          </a:schemeClr>
                        </a:solidFill>
                        <a:effectLst/>
                        <a:latin typeface="Calibri" panose="020F0502020204030204" pitchFamily="34" charset="0"/>
                      </a:endParaRPr>
                    </a:p>
                  </a:txBody>
                  <a:tcPr marL="5774" marR="5774" marT="5774" marB="0" anchor="ctr"/>
                </a:tc>
              </a:tr>
              <a:tr h="718910">
                <a:tc>
                  <a:txBody>
                    <a:bodyPr/>
                    <a:lstStyle/>
                    <a:p>
                      <a:pPr algn="ctr" fontAlgn="ctr"/>
                      <a:r>
                        <a:rPr lang="it-IT" sz="1000" b="1" u="none" strike="noStrike" dirty="0" smtClean="0">
                          <a:solidFill>
                            <a:schemeClr val="bg2">
                              <a:lumMod val="25000"/>
                            </a:schemeClr>
                          </a:solidFill>
                          <a:effectLst/>
                        </a:rPr>
                        <a:t>n.6 PARTNER                            Soggetto </a:t>
                      </a:r>
                      <a:r>
                        <a:rPr lang="it-IT" sz="1000" b="1" u="none" strike="noStrike" dirty="0">
                          <a:solidFill>
                            <a:schemeClr val="bg2">
                              <a:lumMod val="25000"/>
                            </a:schemeClr>
                          </a:solidFill>
                          <a:effectLst/>
                        </a:rPr>
                        <a:t>capofila: </a:t>
                      </a:r>
                      <a:r>
                        <a:rPr lang="it-IT" sz="1000" b="1" u="none" strike="noStrike" dirty="0" smtClean="0">
                          <a:solidFill>
                            <a:schemeClr val="bg2">
                              <a:lumMod val="25000"/>
                            </a:schemeClr>
                          </a:solidFill>
                          <a:effectLst/>
                        </a:rPr>
                        <a:t>             Fondazione  </a:t>
                      </a:r>
                      <a:r>
                        <a:rPr lang="it-IT" sz="1000" b="1" u="none" strike="noStrike" dirty="0" err="1">
                          <a:solidFill>
                            <a:schemeClr val="bg2">
                              <a:lumMod val="25000"/>
                            </a:schemeClr>
                          </a:solidFill>
                          <a:effectLst/>
                        </a:rPr>
                        <a:t>Onlus</a:t>
                      </a:r>
                      <a:endParaRPr lang="it-IT" sz="1000" b="1" i="0" u="none" strike="noStrike" dirty="0" err="1">
                        <a:solidFill>
                          <a:schemeClr val="bg2">
                            <a:lumMod val="25000"/>
                          </a:schemeClr>
                        </a:solidFill>
                        <a:effectLst/>
                        <a:latin typeface="Calibri" panose="020F0502020204030204" pitchFamily="34" charset="0"/>
                      </a:endParaRPr>
                    </a:p>
                  </a:txBody>
                  <a:tcPr marL="5774" marR="5774" marT="5774" marB="0" anchor="ctr"/>
                </a:tc>
                <a:tc>
                  <a:txBody>
                    <a:bodyPr/>
                    <a:lstStyle/>
                    <a:p>
                      <a:pPr algn="ctr" fontAlgn="ctr"/>
                      <a:r>
                        <a:rPr lang="it-IT" sz="1000" b="1" u="none" strike="noStrike" dirty="0">
                          <a:solidFill>
                            <a:schemeClr val="bg2">
                              <a:lumMod val="25000"/>
                            </a:schemeClr>
                          </a:solidFill>
                          <a:effectLst/>
                        </a:rPr>
                        <a:t>Comune di Villacidro, Comune di Gonnosfanadiga</a:t>
                      </a:r>
                      <a:endParaRPr lang="it-IT" sz="1000" b="1" i="0" u="none" strike="noStrike" dirty="0">
                        <a:solidFill>
                          <a:schemeClr val="bg2">
                            <a:lumMod val="25000"/>
                          </a:schemeClr>
                        </a:solidFill>
                        <a:effectLst/>
                        <a:latin typeface="Calibri" panose="020F0502020204030204" pitchFamily="34" charset="0"/>
                      </a:endParaRPr>
                    </a:p>
                  </a:txBody>
                  <a:tcPr marL="5774" marR="5774" marT="5774" marB="0" anchor="ctr"/>
                </a:tc>
                <a:tc>
                  <a:txBody>
                    <a:bodyPr/>
                    <a:lstStyle/>
                    <a:p>
                      <a:pPr algn="ctr" fontAlgn="ctr"/>
                      <a:r>
                        <a:rPr lang="it-IT" sz="1000" b="1" u="none" strike="noStrike" dirty="0" smtClean="0">
                          <a:solidFill>
                            <a:schemeClr val="bg2">
                              <a:lumMod val="25000"/>
                            </a:schemeClr>
                          </a:solidFill>
                          <a:effectLst/>
                        </a:rPr>
                        <a:t>“</a:t>
                      </a:r>
                      <a:r>
                        <a:rPr lang="it-IT" sz="1000" b="1" u="none" strike="noStrike" dirty="0" err="1">
                          <a:solidFill>
                            <a:schemeClr val="bg2">
                              <a:lumMod val="25000"/>
                            </a:schemeClr>
                          </a:solidFill>
                          <a:effectLst/>
                        </a:rPr>
                        <a:t>Bet</a:t>
                      </a:r>
                      <a:r>
                        <a:rPr lang="it-IT" sz="1000" b="1" u="none" strike="noStrike" dirty="0">
                          <a:solidFill>
                            <a:schemeClr val="bg2">
                              <a:lumMod val="25000"/>
                            </a:schemeClr>
                          </a:solidFill>
                          <a:effectLst/>
                        </a:rPr>
                        <a:t>-Ono”</a:t>
                      </a:r>
                      <a:br>
                        <a:rPr lang="it-IT" sz="1000" b="1" u="none" strike="noStrike" dirty="0">
                          <a:solidFill>
                            <a:schemeClr val="bg2">
                              <a:lumMod val="25000"/>
                            </a:schemeClr>
                          </a:solidFill>
                          <a:effectLst/>
                        </a:rPr>
                      </a:br>
                      <a:r>
                        <a:rPr lang="it-IT" sz="1000" b="1" u="none" strike="noStrike" dirty="0" smtClean="0">
                          <a:solidFill>
                            <a:schemeClr val="bg2">
                              <a:lumMod val="25000"/>
                            </a:schemeClr>
                          </a:solidFill>
                          <a:effectLst/>
                        </a:rPr>
                        <a:t>attività  </a:t>
                      </a:r>
                      <a:r>
                        <a:rPr lang="it-IT" sz="1000" b="1" u="none" strike="noStrike" dirty="0">
                          <a:solidFill>
                            <a:schemeClr val="bg2">
                              <a:lumMod val="25000"/>
                            </a:schemeClr>
                          </a:solidFill>
                          <a:effectLst/>
                        </a:rPr>
                        <a:t>di accompagnamento e rieducazione di malati psichici attraverso l’</a:t>
                      </a:r>
                      <a:r>
                        <a:rPr lang="it-IT" sz="1000" b="1" u="none" strike="noStrike" dirty="0" err="1">
                          <a:solidFill>
                            <a:schemeClr val="bg2">
                              <a:lumMod val="25000"/>
                            </a:schemeClr>
                          </a:solidFill>
                          <a:effectLst/>
                        </a:rPr>
                        <a:t>onoterapia</a:t>
                      </a:r>
                      <a:r>
                        <a:rPr lang="it-IT" sz="1000" b="1" u="none" strike="noStrike" dirty="0">
                          <a:solidFill>
                            <a:schemeClr val="bg2">
                              <a:lumMod val="25000"/>
                            </a:schemeClr>
                          </a:solidFill>
                          <a:effectLst/>
                        </a:rPr>
                        <a:t> e la </a:t>
                      </a:r>
                      <a:r>
                        <a:rPr lang="it-IT" sz="1000" b="1" u="none" strike="noStrike" dirty="0" err="1">
                          <a:solidFill>
                            <a:schemeClr val="bg2">
                              <a:lumMod val="25000"/>
                            </a:schemeClr>
                          </a:solidFill>
                          <a:effectLst/>
                        </a:rPr>
                        <a:t>pet-teraphy</a:t>
                      </a:r>
                      <a:endParaRPr lang="it-IT" sz="1000" b="1" i="0" u="none" strike="noStrike" dirty="0" err="1">
                        <a:solidFill>
                          <a:schemeClr val="bg2">
                            <a:lumMod val="25000"/>
                          </a:schemeClr>
                        </a:solidFill>
                        <a:effectLst/>
                        <a:latin typeface="Calibri" panose="020F0502020204030204" pitchFamily="34" charset="0"/>
                      </a:endParaRPr>
                    </a:p>
                  </a:txBody>
                  <a:tcPr marL="5774" marR="5774" marT="5774" marB="0" anchor="ctr"/>
                </a:tc>
                <a:tc>
                  <a:txBody>
                    <a:bodyPr/>
                    <a:lstStyle/>
                    <a:p>
                      <a:pPr algn="ctr" fontAlgn="ctr"/>
                      <a:r>
                        <a:rPr lang="it-IT" sz="1000" b="1" u="none" strike="noStrike" dirty="0">
                          <a:solidFill>
                            <a:schemeClr val="bg2">
                              <a:lumMod val="25000"/>
                            </a:schemeClr>
                          </a:solidFill>
                          <a:effectLst/>
                        </a:rPr>
                        <a:t>70.083,27 </a:t>
                      </a:r>
                      <a:endParaRPr lang="it-IT" sz="1000" b="1" i="0" u="none" strike="noStrike" dirty="0">
                        <a:solidFill>
                          <a:schemeClr val="bg2">
                            <a:lumMod val="25000"/>
                          </a:schemeClr>
                        </a:solidFill>
                        <a:effectLst/>
                        <a:latin typeface="Calibri" panose="020F0502020204030204" pitchFamily="34" charset="0"/>
                      </a:endParaRPr>
                    </a:p>
                  </a:txBody>
                  <a:tcPr marL="5774" marR="5774" marT="5774" marB="0" anchor="ctr"/>
                </a:tc>
                <a:tc>
                  <a:txBody>
                    <a:bodyPr/>
                    <a:lstStyle/>
                    <a:p>
                      <a:pPr algn="ctr" fontAlgn="ctr"/>
                      <a:r>
                        <a:rPr lang="it-IT" sz="1000" b="1" u="none" strike="noStrike" dirty="0">
                          <a:solidFill>
                            <a:schemeClr val="bg2">
                              <a:lumMod val="25000"/>
                            </a:schemeClr>
                          </a:solidFill>
                          <a:effectLst/>
                        </a:rPr>
                        <a:t>70.083,27 </a:t>
                      </a:r>
                      <a:endParaRPr lang="it-IT" sz="1000" b="1" i="0" u="none" strike="noStrike" dirty="0">
                        <a:solidFill>
                          <a:schemeClr val="bg2">
                            <a:lumMod val="25000"/>
                          </a:schemeClr>
                        </a:solidFill>
                        <a:effectLst/>
                        <a:latin typeface="Calibri" panose="020F0502020204030204" pitchFamily="34" charset="0"/>
                      </a:endParaRPr>
                    </a:p>
                  </a:txBody>
                  <a:tcPr marL="5774" marR="5774" marT="5774" marB="0" anchor="ctr"/>
                </a:tc>
              </a:tr>
              <a:tr h="1150257">
                <a:tc>
                  <a:txBody>
                    <a:bodyPr/>
                    <a:lstStyle/>
                    <a:p>
                      <a:pPr algn="ctr" fontAlgn="ctr"/>
                      <a:r>
                        <a:rPr lang="it-IT" sz="1000" b="1" u="none" strike="noStrike" dirty="0" smtClean="0">
                          <a:solidFill>
                            <a:schemeClr val="bg2">
                              <a:lumMod val="25000"/>
                            </a:schemeClr>
                          </a:solidFill>
                          <a:effectLst/>
                        </a:rPr>
                        <a:t>n.11  PARTNER                                                        </a:t>
                      </a:r>
                      <a:r>
                        <a:rPr lang="it-IT" sz="1000" b="1" u="none" strike="noStrike" dirty="0">
                          <a:solidFill>
                            <a:schemeClr val="bg2">
                              <a:lumMod val="25000"/>
                            </a:schemeClr>
                          </a:solidFill>
                          <a:effectLst/>
                        </a:rPr>
                        <a:t>Soggetto capofila:                               Cooperativa agricola sociale</a:t>
                      </a:r>
                      <a:endParaRPr lang="it-IT" sz="1000" b="1" i="0" u="none" strike="noStrike" dirty="0">
                        <a:solidFill>
                          <a:schemeClr val="bg2">
                            <a:lumMod val="25000"/>
                          </a:schemeClr>
                        </a:solidFill>
                        <a:effectLst/>
                        <a:latin typeface="Calibri" panose="020F0502020204030204" pitchFamily="34" charset="0"/>
                      </a:endParaRPr>
                    </a:p>
                  </a:txBody>
                  <a:tcPr marL="5774" marR="5774" marT="5774" marB="0" anchor="ctr"/>
                </a:tc>
                <a:tc>
                  <a:txBody>
                    <a:bodyPr/>
                    <a:lstStyle/>
                    <a:p>
                      <a:pPr algn="ctr" fontAlgn="ctr"/>
                      <a:r>
                        <a:rPr lang="it-IT" sz="1000" b="1" u="none" strike="noStrike">
                          <a:solidFill>
                            <a:schemeClr val="bg2">
                              <a:lumMod val="25000"/>
                            </a:schemeClr>
                          </a:solidFill>
                          <a:effectLst/>
                        </a:rPr>
                        <a:t>Comune di Arbus, Comune di Guspini, Parco Geominerario Storico e Ambientale dellla Sardegna, Istituto di Istruzione Superiore A. Volta di Guspini</a:t>
                      </a:r>
                      <a:endParaRPr lang="it-IT" sz="1000" b="1" i="0" u="none" strike="noStrike">
                        <a:solidFill>
                          <a:schemeClr val="bg2">
                            <a:lumMod val="25000"/>
                          </a:schemeClr>
                        </a:solidFill>
                        <a:effectLst/>
                        <a:latin typeface="Calibri" panose="020F0502020204030204" pitchFamily="34" charset="0"/>
                      </a:endParaRPr>
                    </a:p>
                  </a:txBody>
                  <a:tcPr marL="5774" marR="5774" marT="5774" marB="0" anchor="ctr"/>
                </a:tc>
                <a:tc>
                  <a:txBody>
                    <a:bodyPr/>
                    <a:lstStyle/>
                    <a:p>
                      <a:pPr algn="ctr" fontAlgn="ctr"/>
                      <a:r>
                        <a:rPr lang="it-IT" sz="1000" b="1" u="none" strike="noStrike" dirty="0" smtClean="0">
                          <a:solidFill>
                            <a:schemeClr val="bg2">
                              <a:lumMod val="25000"/>
                            </a:schemeClr>
                          </a:solidFill>
                          <a:effectLst/>
                        </a:rPr>
                        <a:t>“</a:t>
                      </a:r>
                      <a:r>
                        <a:rPr lang="it-IT" sz="1000" b="1" u="none" strike="noStrike" dirty="0">
                          <a:solidFill>
                            <a:schemeClr val="bg2">
                              <a:lumMod val="25000"/>
                            </a:schemeClr>
                          </a:solidFill>
                          <a:effectLst/>
                        </a:rPr>
                        <a:t>Agricoltura sociale senza confini” </a:t>
                      </a:r>
                      <a:endParaRPr lang="it-IT" sz="1000" b="1" u="none" strike="noStrike" dirty="0" smtClean="0">
                        <a:solidFill>
                          <a:schemeClr val="bg2">
                            <a:lumMod val="25000"/>
                          </a:schemeClr>
                        </a:solidFill>
                        <a:effectLst/>
                      </a:endParaRPr>
                    </a:p>
                    <a:p>
                      <a:pPr algn="ctr" fontAlgn="ctr"/>
                      <a:r>
                        <a:rPr lang="it-IT" sz="1000" b="1" u="none" strike="noStrike" dirty="0" smtClean="0">
                          <a:solidFill>
                            <a:schemeClr val="bg2">
                              <a:lumMod val="25000"/>
                            </a:schemeClr>
                          </a:solidFill>
                          <a:effectLst/>
                        </a:rPr>
                        <a:t>ha </a:t>
                      </a:r>
                      <a:r>
                        <a:rPr lang="it-IT" sz="1000" b="1" u="none" strike="noStrike" dirty="0">
                          <a:solidFill>
                            <a:schemeClr val="bg2">
                              <a:lumMod val="25000"/>
                            </a:schemeClr>
                          </a:solidFill>
                          <a:effectLst/>
                        </a:rPr>
                        <a:t>l’obiettivo di costituire una rete zonale per la promozione dell’agricoltura sociale, che realizzi un marchio etico utile a valorizzare le imprese agricole operanti nell’agricoltura sociale, promuovendo l’inserimento lavorativo e l’inclusione sociale di disabili fisici,</a:t>
                      </a:r>
                      <a:br>
                        <a:rPr lang="it-IT" sz="1000" b="1" u="none" strike="noStrike" dirty="0">
                          <a:solidFill>
                            <a:schemeClr val="bg2">
                              <a:lumMod val="25000"/>
                            </a:schemeClr>
                          </a:solidFill>
                          <a:effectLst/>
                        </a:rPr>
                      </a:br>
                      <a:r>
                        <a:rPr lang="it-IT" sz="1000" b="1" u="none" strike="noStrike" dirty="0">
                          <a:solidFill>
                            <a:schemeClr val="bg2">
                              <a:lumMod val="25000"/>
                            </a:schemeClr>
                          </a:solidFill>
                          <a:effectLst/>
                        </a:rPr>
                        <a:t>intellettivi, sensoriali</a:t>
                      </a:r>
                      <a:endParaRPr lang="it-IT" sz="1000" b="1" i="0" u="none" strike="noStrike" dirty="0">
                        <a:solidFill>
                          <a:schemeClr val="bg2">
                            <a:lumMod val="25000"/>
                          </a:schemeClr>
                        </a:solidFill>
                        <a:effectLst/>
                        <a:latin typeface="Calibri" panose="020F0502020204030204" pitchFamily="34" charset="0"/>
                      </a:endParaRPr>
                    </a:p>
                  </a:txBody>
                  <a:tcPr marL="5774" marR="5774" marT="5774" marB="0" anchor="ctr"/>
                </a:tc>
                <a:tc>
                  <a:txBody>
                    <a:bodyPr/>
                    <a:lstStyle/>
                    <a:p>
                      <a:pPr algn="ctr" fontAlgn="ctr"/>
                      <a:r>
                        <a:rPr lang="it-IT" sz="1000" b="1" u="none" strike="noStrike" dirty="0">
                          <a:solidFill>
                            <a:schemeClr val="bg2">
                              <a:lumMod val="25000"/>
                            </a:schemeClr>
                          </a:solidFill>
                          <a:effectLst/>
                        </a:rPr>
                        <a:t>74.276,30</a:t>
                      </a:r>
                      <a:endParaRPr lang="it-IT" sz="1000" b="1" i="0" u="none" strike="noStrike" dirty="0">
                        <a:solidFill>
                          <a:schemeClr val="bg2">
                            <a:lumMod val="25000"/>
                          </a:schemeClr>
                        </a:solidFill>
                        <a:effectLst/>
                        <a:latin typeface="Calibri" panose="020F0502020204030204" pitchFamily="34" charset="0"/>
                      </a:endParaRPr>
                    </a:p>
                  </a:txBody>
                  <a:tcPr marL="5774" marR="5774" marT="5774" marB="0" anchor="ctr"/>
                </a:tc>
                <a:tc>
                  <a:txBody>
                    <a:bodyPr/>
                    <a:lstStyle/>
                    <a:p>
                      <a:pPr algn="ctr" fontAlgn="ctr"/>
                      <a:r>
                        <a:rPr lang="it-IT" sz="1000" b="1" u="none" strike="noStrike" dirty="0">
                          <a:solidFill>
                            <a:schemeClr val="bg2">
                              <a:lumMod val="25000"/>
                            </a:schemeClr>
                          </a:solidFill>
                          <a:effectLst/>
                        </a:rPr>
                        <a:t>74.276,30</a:t>
                      </a:r>
                      <a:endParaRPr lang="it-IT" sz="1000" b="1" i="0" u="none" strike="noStrike" dirty="0">
                        <a:solidFill>
                          <a:schemeClr val="bg2">
                            <a:lumMod val="25000"/>
                          </a:schemeClr>
                        </a:solidFill>
                        <a:effectLst/>
                        <a:latin typeface="Calibri" panose="020F0502020204030204" pitchFamily="34" charset="0"/>
                      </a:endParaRPr>
                    </a:p>
                  </a:txBody>
                  <a:tcPr marL="5774" marR="5774" marT="5774" marB="0" anchor="ctr"/>
                </a:tc>
              </a:tr>
              <a:tr h="301257">
                <a:tc gridSpan="3">
                  <a:txBody>
                    <a:bodyPr/>
                    <a:lstStyle/>
                    <a:p>
                      <a:pPr algn="ctr" fontAlgn="ctr"/>
                      <a:r>
                        <a:rPr lang="it-IT" sz="1000" b="1" u="none" strike="noStrike" dirty="0">
                          <a:solidFill>
                            <a:schemeClr val="bg2">
                              <a:lumMod val="25000"/>
                            </a:schemeClr>
                          </a:solidFill>
                          <a:effectLst/>
                        </a:rPr>
                        <a:t>TOTALE </a:t>
                      </a:r>
                      <a:endParaRPr lang="it-IT" sz="1000" b="1" i="0" u="none" strike="noStrike" dirty="0">
                        <a:solidFill>
                          <a:schemeClr val="bg2">
                            <a:lumMod val="25000"/>
                          </a:schemeClr>
                        </a:solidFill>
                        <a:effectLst/>
                        <a:latin typeface="Calibri" panose="020F0502020204030204" pitchFamily="34" charset="0"/>
                      </a:endParaRPr>
                    </a:p>
                  </a:txBody>
                  <a:tcPr marL="5774" marR="5774" marT="5774" marB="0" anchor="ctr"/>
                </a:tc>
                <a:tc hMerge="1">
                  <a:txBody>
                    <a:bodyPr/>
                    <a:lstStyle/>
                    <a:p>
                      <a:endParaRPr lang="it-IT"/>
                    </a:p>
                  </a:txBody>
                  <a:tcPr/>
                </a:tc>
                <a:tc hMerge="1">
                  <a:txBody>
                    <a:bodyPr/>
                    <a:lstStyle/>
                    <a:p>
                      <a:endParaRPr lang="it-IT"/>
                    </a:p>
                  </a:txBody>
                  <a:tcPr/>
                </a:tc>
                <a:tc>
                  <a:txBody>
                    <a:bodyPr/>
                    <a:lstStyle/>
                    <a:p>
                      <a:pPr algn="ctr" fontAlgn="ctr"/>
                      <a:r>
                        <a:rPr lang="it-IT" sz="1000" b="1" u="none" strike="noStrike">
                          <a:solidFill>
                            <a:schemeClr val="bg2">
                              <a:lumMod val="25000"/>
                            </a:schemeClr>
                          </a:solidFill>
                          <a:effectLst/>
                        </a:rPr>
                        <a:t>144.359,57 </a:t>
                      </a:r>
                      <a:endParaRPr lang="it-IT" sz="1000" b="1" i="0" u="none" strike="noStrike">
                        <a:solidFill>
                          <a:schemeClr val="bg2">
                            <a:lumMod val="25000"/>
                          </a:schemeClr>
                        </a:solidFill>
                        <a:effectLst/>
                        <a:latin typeface="Calibri" panose="020F0502020204030204" pitchFamily="34" charset="0"/>
                      </a:endParaRPr>
                    </a:p>
                  </a:txBody>
                  <a:tcPr marL="5774" marR="5774" marT="5774" marB="0" anchor="ctr"/>
                </a:tc>
                <a:tc>
                  <a:txBody>
                    <a:bodyPr/>
                    <a:lstStyle/>
                    <a:p>
                      <a:pPr algn="ctr" fontAlgn="ctr"/>
                      <a:r>
                        <a:rPr lang="it-IT" sz="1000" b="1" u="none" strike="noStrike" dirty="0">
                          <a:solidFill>
                            <a:schemeClr val="bg2">
                              <a:lumMod val="25000"/>
                            </a:schemeClr>
                          </a:solidFill>
                          <a:effectLst/>
                        </a:rPr>
                        <a:t>144.359,57 </a:t>
                      </a:r>
                      <a:endParaRPr lang="it-IT" sz="1000" b="1" i="0" u="none" strike="noStrike" dirty="0">
                        <a:solidFill>
                          <a:schemeClr val="bg2">
                            <a:lumMod val="25000"/>
                          </a:schemeClr>
                        </a:solidFill>
                        <a:effectLst/>
                        <a:latin typeface="Calibri" panose="020F0502020204030204" pitchFamily="34" charset="0"/>
                      </a:endParaRPr>
                    </a:p>
                  </a:txBody>
                  <a:tcPr marL="5774" marR="5774" marT="5774" marB="0" anchor="ctr"/>
                </a:tc>
              </a:tr>
            </a:tbl>
          </a:graphicData>
        </a:graphic>
      </p:graphicFrame>
      <p:pic>
        <p:nvPicPr>
          <p:cNvPr id="5" name="Segnaposto contenuto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084580" y="5196205"/>
            <a:ext cx="679450" cy="76962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11978" y="283385"/>
            <a:ext cx="9598522" cy="2273203"/>
          </a:xfrm>
        </p:spPr>
        <p:txBody>
          <a:bodyPr>
            <a:normAutofit fontScale="90000"/>
          </a:bodyPr>
          <a:lstStyle/>
          <a:p>
            <a:r>
              <a:rPr lang="it-IT" sz="3200" b="1" dirty="0" smtClean="0">
                <a:solidFill>
                  <a:schemeClr val="bg2">
                    <a:lumMod val="25000"/>
                  </a:schemeClr>
                </a:solidFill>
              </a:rPr>
              <a:t>Sottomisura 19.2 </a:t>
            </a:r>
            <a:r>
              <a:rPr lang="it-IT" sz="3100" b="1" dirty="0" smtClean="0">
                <a:solidFill>
                  <a:schemeClr val="bg2">
                    <a:lumMod val="25000"/>
                  </a:schemeClr>
                </a:solidFill>
              </a:rPr>
              <a:t/>
            </a:r>
            <a:br>
              <a:rPr lang="it-IT" sz="3100" b="1" dirty="0" smtClean="0">
                <a:solidFill>
                  <a:schemeClr val="bg2">
                    <a:lumMod val="25000"/>
                  </a:schemeClr>
                </a:solidFill>
              </a:rPr>
            </a:br>
            <a:r>
              <a:rPr lang="it-IT" sz="1800" b="1" i="1" dirty="0" smtClean="0">
                <a:solidFill>
                  <a:schemeClr val="bg2">
                    <a:lumMod val="25000"/>
                  </a:schemeClr>
                </a:solidFill>
              </a:rPr>
              <a:t>Sostegno </a:t>
            </a:r>
            <a:r>
              <a:rPr lang="it-IT" sz="1800" b="1" i="1" dirty="0">
                <a:solidFill>
                  <a:schemeClr val="bg2">
                    <a:lumMod val="25000"/>
                  </a:schemeClr>
                </a:solidFill>
              </a:rPr>
              <a:t>per l’esecuzione delle operazioni nell’ambito della strategia di sviluppo locale di tipo partecipativo </a:t>
            </a:r>
            <a:r>
              <a:rPr lang="it-IT" sz="1800" b="1" i="1" dirty="0" smtClean="0">
                <a:solidFill>
                  <a:schemeClr val="bg2">
                    <a:lumMod val="25000"/>
                  </a:schemeClr>
                </a:solidFill>
              </a:rPr>
              <a:t/>
            </a:r>
            <a:br>
              <a:rPr lang="it-IT" sz="1800" b="1" i="1" dirty="0" smtClean="0">
                <a:solidFill>
                  <a:schemeClr val="bg2">
                    <a:lumMod val="25000"/>
                  </a:schemeClr>
                </a:solidFill>
              </a:rPr>
            </a:br>
            <a:r>
              <a:rPr lang="it-IT" sz="1800" b="1" dirty="0" smtClean="0">
                <a:solidFill>
                  <a:schemeClr val="bg2">
                    <a:lumMod val="25000"/>
                  </a:schemeClr>
                </a:solidFill>
              </a:rPr>
              <a:t/>
            </a:r>
            <a:br>
              <a:rPr lang="it-IT" sz="1800" b="1" dirty="0" smtClean="0">
                <a:solidFill>
                  <a:schemeClr val="bg2">
                    <a:lumMod val="25000"/>
                  </a:schemeClr>
                </a:solidFill>
              </a:rPr>
            </a:br>
            <a:r>
              <a:rPr lang="it-IT" sz="1800" b="1" dirty="0" smtClean="0">
                <a:solidFill>
                  <a:schemeClr val="accent1">
                    <a:lumMod val="75000"/>
                  </a:schemeClr>
                </a:solidFill>
              </a:rPr>
              <a:t>Il </a:t>
            </a:r>
            <a:r>
              <a:rPr lang="it-IT" sz="1800" b="1" dirty="0" err="1" smtClean="0">
                <a:solidFill>
                  <a:schemeClr val="accent1">
                    <a:lumMod val="75000"/>
                  </a:schemeClr>
                </a:solidFill>
              </a:rPr>
              <a:t>Gal</a:t>
            </a:r>
            <a:r>
              <a:rPr lang="it-IT" sz="1800" b="1" dirty="0" smtClean="0">
                <a:solidFill>
                  <a:schemeClr val="accent1">
                    <a:lumMod val="75000"/>
                  </a:schemeClr>
                </a:solidFill>
              </a:rPr>
              <a:t> Linas Campidano sostiene le imprese agricole ed extra agricole del territorio</a:t>
            </a:r>
            <a:r>
              <a:rPr lang="it-IT" sz="1800" b="1" dirty="0" smtClean="0">
                <a:solidFill>
                  <a:schemeClr val="bg2">
                    <a:lumMod val="25000"/>
                  </a:schemeClr>
                </a:solidFill>
              </a:rPr>
              <a:t/>
            </a:r>
            <a:br>
              <a:rPr lang="it-IT" sz="1800" b="1" dirty="0" smtClean="0">
                <a:solidFill>
                  <a:schemeClr val="bg2">
                    <a:lumMod val="25000"/>
                  </a:schemeClr>
                </a:solidFill>
              </a:rPr>
            </a:br>
            <a:r>
              <a:rPr lang="it-IT" sz="1600" dirty="0" smtClean="0">
                <a:solidFill>
                  <a:schemeClr val="bg2">
                    <a:lumMod val="25000"/>
                  </a:schemeClr>
                </a:solidFill>
              </a:rPr>
              <a:t>Con i Bandi </a:t>
            </a:r>
            <a:r>
              <a:rPr lang="it-IT" sz="1600" b="1" dirty="0" smtClean="0">
                <a:solidFill>
                  <a:schemeClr val="bg2">
                    <a:lumMod val="25000"/>
                  </a:schemeClr>
                </a:solidFill>
              </a:rPr>
              <a:t>6.4.2.2.2 «Contributi </a:t>
            </a:r>
            <a:r>
              <a:rPr lang="it-IT" sz="1600" b="1" dirty="0">
                <a:solidFill>
                  <a:schemeClr val="bg2">
                    <a:lumMod val="25000"/>
                  </a:schemeClr>
                </a:solidFill>
              </a:rPr>
              <a:t>per il finanziamento della multifunzionalità delle aziende </a:t>
            </a:r>
            <a:r>
              <a:rPr lang="it-IT" sz="1600" b="1" dirty="0" smtClean="0">
                <a:solidFill>
                  <a:schemeClr val="bg2">
                    <a:lumMod val="25000"/>
                  </a:schemeClr>
                </a:solidFill>
              </a:rPr>
              <a:t>agricole» e  </a:t>
            </a:r>
            <a:r>
              <a:rPr lang="it-IT" sz="1600" b="1" dirty="0">
                <a:solidFill>
                  <a:schemeClr val="bg2">
                    <a:lumMod val="25000"/>
                  </a:schemeClr>
                </a:solidFill>
              </a:rPr>
              <a:t>6.4.2.2.3 «Contributi per il finanziamento di servizi strategici alla fruizione turistica» </a:t>
            </a:r>
            <a:r>
              <a:rPr lang="it-IT" sz="1600" dirty="0" smtClean="0">
                <a:solidFill>
                  <a:schemeClr val="bg2">
                    <a:lumMod val="25000"/>
                  </a:schemeClr>
                </a:solidFill>
              </a:rPr>
              <a:t>attualmente sono state finanziate 14 micro imprese, mentre ulteriori 8 progetti sono in istruttoria</a:t>
            </a:r>
            <a:r>
              <a:rPr lang="it-IT" sz="1800" dirty="0" smtClean="0">
                <a:solidFill>
                  <a:schemeClr val="bg2">
                    <a:lumMod val="25000"/>
                  </a:schemeClr>
                </a:solidFill>
              </a:rPr>
              <a:t>.</a:t>
            </a:r>
            <a:br>
              <a:rPr lang="it-IT" sz="1800" dirty="0" smtClean="0">
                <a:solidFill>
                  <a:schemeClr val="bg2">
                    <a:lumMod val="25000"/>
                  </a:schemeClr>
                </a:solidFill>
              </a:rPr>
            </a:br>
            <a:r>
              <a:rPr lang="it-IT" sz="1800" dirty="0">
                <a:solidFill>
                  <a:schemeClr val="bg2">
                    <a:lumMod val="25000"/>
                  </a:schemeClr>
                </a:solidFill>
              </a:rPr>
              <a:t/>
            </a:r>
            <a:br>
              <a:rPr lang="it-IT" sz="1800" dirty="0">
                <a:solidFill>
                  <a:schemeClr val="bg2">
                    <a:lumMod val="25000"/>
                  </a:schemeClr>
                </a:solidFill>
              </a:rPr>
            </a:br>
            <a:r>
              <a:rPr lang="it-IT" sz="2000" dirty="0" smtClean="0">
                <a:solidFill>
                  <a:schemeClr val="bg2">
                    <a:lumMod val="25000"/>
                  </a:schemeClr>
                </a:solidFill>
              </a:rPr>
              <a:t/>
            </a:r>
            <a:br>
              <a:rPr lang="it-IT" sz="2000" dirty="0" smtClean="0">
                <a:solidFill>
                  <a:schemeClr val="bg2">
                    <a:lumMod val="25000"/>
                  </a:schemeClr>
                </a:solidFill>
              </a:rPr>
            </a:br>
            <a:endParaRPr lang="it-IT" sz="2000" dirty="0">
              <a:solidFill>
                <a:schemeClr val="bg2">
                  <a:lumMod val="25000"/>
                </a:schemeClr>
              </a:solidFill>
            </a:endParaRPr>
          </a:p>
        </p:txBody>
      </p:sp>
      <p:graphicFrame>
        <p:nvGraphicFramePr>
          <p:cNvPr id="6" name="Segnaposto contenuto 5"/>
          <p:cNvGraphicFramePr>
            <a:graphicFrameLocks noGrp="1"/>
          </p:cNvGraphicFramePr>
          <p:nvPr>
            <p:ph idx="1"/>
          </p:nvPr>
        </p:nvGraphicFramePr>
        <p:xfrm>
          <a:off x="2286000" y="2761860"/>
          <a:ext cx="9525000" cy="294043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Grafico 4"/>
          <p:cNvGraphicFramePr/>
          <p:nvPr>
            <p:extLst>
              <p:ext uri="{D42A27DB-BD31-4B8C-83A1-F6EECF244321}">
                <p14:modId xmlns:p14="http://schemas.microsoft.com/office/powerpoint/2010/main" val="4265204822"/>
              </p:ext>
            </p:extLst>
          </p:nvPr>
        </p:nvGraphicFramePr>
        <p:xfrm>
          <a:off x="2286000" y="2649894"/>
          <a:ext cx="8948057" cy="3666929"/>
        </p:xfrm>
        <a:graphic>
          <a:graphicData uri="http://schemas.openxmlformats.org/drawingml/2006/chart">
            <c:chart xmlns:c="http://schemas.openxmlformats.org/drawingml/2006/chart" xmlns:r="http://schemas.openxmlformats.org/officeDocument/2006/relationships" r:id="rId3"/>
          </a:graphicData>
        </a:graphic>
      </p:graphicFrame>
      <p:pic>
        <p:nvPicPr>
          <p:cNvPr id="3" name="Immagine 4"/>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1066165" y="5269865"/>
            <a:ext cx="679450" cy="76962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211705" y="283210"/>
            <a:ext cx="9375775" cy="2263775"/>
          </a:xfrm>
        </p:spPr>
        <p:txBody>
          <a:bodyPr>
            <a:normAutofit fontScale="90000"/>
          </a:bodyPr>
          <a:lstStyle/>
          <a:p>
            <a:r>
              <a:rPr lang="it-IT" sz="3200" b="1" dirty="0" smtClean="0">
                <a:solidFill>
                  <a:schemeClr val="bg2">
                    <a:lumMod val="25000"/>
                  </a:schemeClr>
                </a:solidFill>
              </a:rPr>
              <a:t>Sottomisura 19.2 </a:t>
            </a:r>
            <a:r>
              <a:rPr lang="it-IT" sz="3100" b="1" dirty="0" smtClean="0">
                <a:solidFill>
                  <a:schemeClr val="bg2">
                    <a:lumMod val="25000"/>
                  </a:schemeClr>
                </a:solidFill>
              </a:rPr>
              <a:t/>
            </a:r>
            <a:br>
              <a:rPr lang="it-IT" sz="3100" b="1" dirty="0" smtClean="0">
                <a:solidFill>
                  <a:schemeClr val="bg2">
                    <a:lumMod val="25000"/>
                  </a:schemeClr>
                </a:solidFill>
              </a:rPr>
            </a:br>
            <a:r>
              <a:rPr lang="it-IT" sz="1800" b="1" i="1" dirty="0" smtClean="0">
                <a:solidFill>
                  <a:schemeClr val="bg2">
                    <a:lumMod val="25000"/>
                  </a:schemeClr>
                </a:solidFill>
              </a:rPr>
              <a:t>Sostegno </a:t>
            </a:r>
            <a:r>
              <a:rPr lang="it-IT" sz="1800" b="1" i="1" dirty="0">
                <a:solidFill>
                  <a:schemeClr val="bg2">
                    <a:lumMod val="25000"/>
                  </a:schemeClr>
                </a:solidFill>
              </a:rPr>
              <a:t>per l’esecuzione delle operazioni nell’ambito della strategia di sviluppo locale di tipo partecipativo </a:t>
            </a:r>
            <a:r>
              <a:rPr lang="it-IT" sz="1800" b="1" i="1" dirty="0" smtClean="0">
                <a:solidFill>
                  <a:schemeClr val="bg2">
                    <a:lumMod val="25000"/>
                  </a:schemeClr>
                </a:solidFill>
              </a:rPr>
              <a:t/>
            </a:r>
            <a:br>
              <a:rPr lang="it-IT" sz="1800" b="1" i="1" dirty="0" smtClean="0">
                <a:solidFill>
                  <a:schemeClr val="bg2">
                    <a:lumMod val="25000"/>
                  </a:schemeClr>
                </a:solidFill>
              </a:rPr>
            </a:br>
            <a:r>
              <a:rPr lang="it-IT" sz="1800" b="1" dirty="0" smtClean="0">
                <a:solidFill>
                  <a:schemeClr val="bg2">
                    <a:lumMod val="25000"/>
                  </a:schemeClr>
                </a:solidFill>
              </a:rPr>
              <a:t/>
            </a:r>
            <a:br>
              <a:rPr lang="it-IT" sz="1800" b="1" dirty="0" smtClean="0">
                <a:solidFill>
                  <a:schemeClr val="bg2">
                    <a:lumMod val="25000"/>
                  </a:schemeClr>
                </a:solidFill>
              </a:rPr>
            </a:br>
            <a:r>
              <a:rPr lang="it-IT" sz="1800" b="1" dirty="0" smtClean="0">
                <a:solidFill>
                  <a:schemeClr val="accent1">
                    <a:lumMod val="75000"/>
                  </a:schemeClr>
                </a:solidFill>
              </a:rPr>
              <a:t>Il </a:t>
            </a:r>
            <a:r>
              <a:rPr lang="it-IT" sz="1800" b="1" dirty="0" err="1" smtClean="0">
                <a:solidFill>
                  <a:schemeClr val="accent1">
                    <a:lumMod val="75000"/>
                  </a:schemeClr>
                </a:solidFill>
              </a:rPr>
              <a:t>Gal</a:t>
            </a:r>
            <a:r>
              <a:rPr lang="it-IT" sz="1800" b="1" dirty="0" smtClean="0">
                <a:solidFill>
                  <a:schemeClr val="accent1">
                    <a:lumMod val="75000"/>
                  </a:schemeClr>
                </a:solidFill>
              </a:rPr>
              <a:t> Linas Campidano sostiene la nascita di nuove micro imprese  </a:t>
            </a:r>
            <a:r>
              <a:rPr lang="it-IT" sz="1800" dirty="0" smtClean="0">
                <a:solidFill>
                  <a:schemeClr val="bg2">
                    <a:lumMod val="25000"/>
                  </a:schemeClr>
                </a:solidFill>
              </a:rPr>
              <a:t/>
            </a:r>
            <a:br>
              <a:rPr lang="it-IT" sz="1800" dirty="0" smtClean="0">
                <a:solidFill>
                  <a:schemeClr val="bg2">
                    <a:lumMod val="25000"/>
                  </a:schemeClr>
                </a:solidFill>
              </a:rPr>
            </a:br>
            <a:r>
              <a:rPr lang="it-IT" sz="1555" dirty="0" smtClean="0">
                <a:solidFill>
                  <a:schemeClr val="bg2">
                    <a:lumMod val="25000"/>
                  </a:schemeClr>
                </a:solidFill>
              </a:rPr>
              <a:t>Con il Bando </a:t>
            </a:r>
            <a:r>
              <a:rPr lang="it-IT" sz="1555" b="1" dirty="0" smtClean="0">
                <a:solidFill>
                  <a:schemeClr val="bg2">
                    <a:lumMod val="25000"/>
                  </a:schemeClr>
                </a:solidFill>
              </a:rPr>
              <a:t>6.2.1.3.2 «Contributi per la creazione di imprese identitarie extra-agricole» </a:t>
            </a:r>
            <a:r>
              <a:rPr lang="it-IT" sz="1555" dirty="0" smtClean="0">
                <a:solidFill>
                  <a:schemeClr val="bg2">
                    <a:lumMod val="25000"/>
                  </a:schemeClr>
                </a:solidFill>
              </a:rPr>
              <a:t>sono stati finanziati nove progetti finalizzati allo sviluppo di attività produttive e di servizio per la promozione dei prodotti identitari del territorio</a:t>
            </a:r>
            <a:r>
              <a:rPr lang="it-IT" sz="1555" dirty="0">
                <a:solidFill>
                  <a:schemeClr val="bg2">
                    <a:lumMod val="25000"/>
                  </a:schemeClr>
                </a:solidFill>
              </a:rPr>
              <a:t/>
            </a:r>
            <a:br>
              <a:rPr lang="it-IT" sz="1555" dirty="0">
                <a:solidFill>
                  <a:schemeClr val="bg2">
                    <a:lumMod val="25000"/>
                  </a:schemeClr>
                </a:solidFill>
              </a:rPr>
            </a:br>
            <a:r>
              <a:rPr lang="it-IT" sz="2000" dirty="0" smtClean="0">
                <a:solidFill>
                  <a:schemeClr val="bg2">
                    <a:lumMod val="25000"/>
                  </a:schemeClr>
                </a:solidFill>
              </a:rPr>
              <a:t/>
            </a:r>
            <a:br>
              <a:rPr lang="it-IT" sz="2000" dirty="0" smtClean="0">
                <a:solidFill>
                  <a:schemeClr val="bg2">
                    <a:lumMod val="25000"/>
                  </a:schemeClr>
                </a:solidFill>
              </a:rPr>
            </a:br>
            <a:endParaRPr lang="it-IT" sz="2000" dirty="0">
              <a:solidFill>
                <a:schemeClr val="bg2">
                  <a:lumMod val="25000"/>
                </a:schemeClr>
              </a:solidFill>
            </a:endParaRPr>
          </a:p>
        </p:txBody>
      </p:sp>
      <p:sp>
        <p:nvSpPr>
          <p:cNvPr id="3" name="Segnaposto contenuto 2"/>
          <p:cNvSpPr>
            <a:spLocks noGrp="1"/>
          </p:cNvSpPr>
          <p:nvPr>
            <p:ph idx="1"/>
          </p:nvPr>
        </p:nvSpPr>
        <p:spPr>
          <a:xfrm>
            <a:off x="2211978" y="2721429"/>
            <a:ext cx="9488610" cy="3777622"/>
          </a:xfrm>
        </p:spPr>
        <p:txBody>
          <a:bodyPr>
            <a:normAutofit/>
          </a:bodyPr>
          <a:lstStyle/>
          <a:p>
            <a:r>
              <a:rPr lang="it-IT" sz="1400" dirty="0" smtClean="0">
                <a:solidFill>
                  <a:schemeClr val="bg2">
                    <a:lumMod val="25000"/>
                  </a:schemeClr>
                </a:solidFill>
              </a:rPr>
              <a:t>Totale contributi concessi con premio forfettario: euro 411.444,50</a:t>
            </a:r>
          </a:p>
          <a:p>
            <a:endParaRPr lang="it-IT" sz="1400" dirty="0">
              <a:solidFill>
                <a:schemeClr val="bg2">
                  <a:lumMod val="25000"/>
                </a:schemeClr>
              </a:solidFill>
            </a:endParaRPr>
          </a:p>
        </p:txBody>
      </p:sp>
      <p:sp>
        <p:nvSpPr>
          <p:cNvPr id="7" name="Rettangolo 6"/>
          <p:cNvSpPr/>
          <p:nvPr/>
        </p:nvSpPr>
        <p:spPr>
          <a:xfrm>
            <a:off x="1935602" y="4371945"/>
            <a:ext cx="2688153" cy="646331"/>
          </a:xfrm>
          <a:prstGeom prst="rect">
            <a:avLst/>
          </a:prstGeom>
          <a:ln>
            <a:solidFill>
              <a:schemeClr val="accent2">
                <a:lumMod val="75000"/>
              </a:schemeClr>
            </a:solidFill>
          </a:ln>
        </p:spPr>
        <p:txBody>
          <a:bodyPr wrap="square">
            <a:spAutoFit/>
          </a:bodyPr>
          <a:lstStyle/>
          <a:p>
            <a:r>
              <a:rPr lang="it-IT" sz="1200" b="1" dirty="0">
                <a:solidFill>
                  <a:schemeClr val="accent1">
                    <a:lumMod val="75000"/>
                  </a:schemeClr>
                </a:solidFill>
                <a:latin typeface="Calibri" panose="020F0502020204030204" pitchFamily="34" charset="0"/>
              </a:rPr>
              <a:t>servizi enogastronomici in forma di catering e degustazioni per eventi a base di prodotti identitari locali</a:t>
            </a:r>
            <a:r>
              <a:rPr lang="it-IT" sz="1200" b="1" dirty="0">
                <a:solidFill>
                  <a:schemeClr val="accent1">
                    <a:lumMod val="75000"/>
                  </a:schemeClr>
                </a:solidFill>
              </a:rPr>
              <a:t> </a:t>
            </a:r>
          </a:p>
        </p:txBody>
      </p:sp>
      <p:sp>
        <p:nvSpPr>
          <p:cNvPr id="8" name="Rettangolo 7"/>
          <p:cNvSpPr/>
          <p:nvPr/>
        </p:nvSpPr>
        <p:spPr>
          <a:xfrm rot="480000">
            <a:off x="2227478" y="3331749"/>
            <a:ext cx="3280817" cy="646331"/>
          </a:xfrm>
          <a:prstGeom prst="rect">
            <a:avLst/>
          </a:prstGeom>
          <a:ln>
            <a:solidFill>
              <a:schemeClr val="accent1">
                <a:lumMod val="75000"/>
              </a:schemeClr>
            </a:solidFill>
          </a:ln>
        </p:spPr>
        <p:txBody>
          <a:bodyPr wrap="square">
            <a:spAutoFit/>
          </a:bodyPr>
          <a:lstStyle/>
          <a:p>
            <a:r>
              <a:rPr lang="it-IT" sz="1200" b="1" dirty="0" smtClean="0">
                <a:solidFill>
                  <a:schemeClr val="accent1">
                    <a:lumMod val="75000"/>
                  </a:schemeClr>
                </a:solidFill>
                <a:latin typeface="Calibri" panose="020F0502020204030204" pitchFamily="34" charset="0"/>
              </a:rPr>
              <a:t>preparazione </a:t>
            </a:r>
            <a:r>
              <a:rPr lang="it-IT" sz="1200" b="1" dirty="0">
                <a:solidFill>
                  <a:schemeClr val="accent1">
                    <a:lumMod val="75000"/>
                  </a:schemeClr>
                </a:solidFill>
                <a:latin typeface="Calibri" panose="020F0502020204030204" pitchFamily="34" charset="0"/>
              </a:rPr>
              <a:t>e commercializzazione di liquori tipici, elaborati con l’utilizzo di prodotti identitari</a:t>
            </a:r>
            <a:r>
              <a:rPr lang="it-IT" sz="1200" b="1" dirty="0">
                <a:solidFill>
                  <a:schemeClr val="accent1">
                    <a:lumMod val="75000"/>
                  </a:schemeClr>
                </a:solidFill>
              </a:rPr>
              <a:t> </a:t>
            </a:r>
          </a:p>
        </p:txBody>
      </p:sp>
      <p:sp>
        <p:nvSpPr>
          <p:cNvPr id="10" name="Rettangolo 9"/>
          <p:cNvSpPr/>
          <p:nvPr/>
        </p:nvSpPr>
        <p:spPr>
          <a:xfrm>
            <a:off x="8812828" y="4566763"/>
            <a:ext cx="2507558" cy="646331"/>
          </a:xfrm>
          <a:prstGeom prst="rect">
            <a:avLst/>
          </a:prstGeom>
          <a:ln>
            <a:solidFill>
              <a:schemeClr val="accent1">
                <a:lumMod val="75000"/>
              </a:schemeClr>
            </a:solidFill>
          </a:ln>
        </p:spPr>
        <p:txBody>
          <a:bodyPr wrap="square">
            <a:spAutoFit/>
          </a:bodyPr>
          <a:lstStyle/>
          <a:p>
            <a:r>
              <a:rPr lang="it-IT" sz="1200" b="1" dirty="0">
                <a:solidFill>
                  <a:schemeClr val="accent1">
                    <a:lumMod val="75000"/>
                  </a:schemeClr>
                </a:solidFill>
                <a:latin typeface="Calibri" panose="020F0502020204030204" pitchFamily="34" charset="0"/>
              </a:rPr>
              <a:t>preparazione e commercializzazione di cibi da asporto a base di prodotti identitari locali</a:t>
            </a:r>
            <a:r>
              <a:rPr lang="it-IT" sz="1200" b="1" dirty="0">
                <a:solidFill>
                  <a:schemeClr val="accent1">
                    <a:lumMod val="75000"/>
                  </a:schemeClr>
                </a:solidFill>
              </a:rPr>
              <a:t> </a:t>
            </a:r>
          </a:p>
        </p:txBody>
      </p:sp>
      <p:sp>
        <p:nvSpPr>
          <p:cNvPr id="11" name="Rettangolo 10"/>
          <p:cNvSpPr/>
          <p:nvPr/>
        </p:nvSpPr>
        <p:spPr>
          <a:xfrm rot="20760000">
            <a:off x="6069097" y="4400996"/>
            <a:ext cx="2548264" cy="1015663"/>
          </a:xfrm>
          <a:prstGeom prst="rect">
            <a:avLst/>
          </a:prstGeom>
          <a:ln>
            <a:solidFill>
              <a:schemeClr val="accent1">
                <a:lumMod val="75000"/>
              </a:schemeClr>
            </a:solidFill>
          </a:ln>
        </p:spPr>
        <p:txBody>
          <a:bodyPr wrap="square">
            <a:spAutoFit/>
          </a:bodyPr>
          <a:lstStyle/>
          <a:p>
            <a:r>
              <a:rPr lang="it-IT" sz="1200" b="1" dirty="0" smtClean="0">
                <a:solidFill>
                  <a:schemeClr val="accent1">
                    <a:lumMod val="75000"/>
                  </a:schemeClr>
                </a:solidFill>
                <a:latin typeface="Calibri" panose="020F0502020204030204" pitchFamily="34" charset="0"/>
              </a:rPr>
              <a:t>ristorante itinerante </a:t>
            </a:r>
            <a:r>
              <a:rPr lang="it-IT" sz="1200" b="1" dirty="0">
                <a:solidFill>
                  <a:schemeClr val="accent1">
                    <a:lumMod val="75000"/>
                  </a:schemeClr>
                </a:solidFill>
                <a:latin typeface="Calibri" panose="020F0502020204030204" pitchFamily="34" charset="0"/>
              </a:rPr>
              <a:t>realizzando prodotti gastronomici alimentari di alto livello e innovativi, utilizzando le materie prime e prodotti identitari del territorio</a:t>
            </a:r>
            <a:r>
              <a:rPr lang="it-IT" sz="1200" b="1" dirty="0">
                <a:solidFill>
                  <a:schemeClr val="accent1">
                    <a:lumMod val="75000"/>
                  </a:schemeClr>
                </a:solidFill>
              </a:rPr>
              <a:t> </a:t>
            </a:r>
          </a:p>
        </p:txBody>
      </p:sp>
      <p:sp>
        <p:nvSpPr>
          <p:cNvPr id="12" name="Rettangolo 11"/>
          <p:cNvSpPr/>
          <p:nvPr/>
        </p:nvSpPr>
        <p:spPr>
          <a:xfrm>
            <a:off x="5873750" y="3129280"/>
            <a:ext cx="2433955" cy="829945"/>
          </a:xfrm>
          <a:prstGeom prst="rect">
            <a:avLst/>
          </a:prstGeom>
          <a:ln>
            <a:solidFill>
              <a:schemeClr val="accent1">
                <a:lumMod val="75000"/>
              </a:schemeClr>
            </a:solidFill>
          </a:ln>
        </p:spPr>
        <p:txBody>
          <a:bodyPr wrap="square">
            <a:spAutoFit/>
          </a:bodyPr>
          <a:lstStyle/>
          <a:p>
            <a:r>
              <a:rPr lang="it-IT" sz="1200" b="1" dirty="0" smtClean="0">
                <a:solidFill>
                  <a:schemeClr val="accent1">
                    <a:lumMod val="75000"/>
                  </a:schemeClr>
                </a:solidFill>
                <a:latin typeface="Calibri" panose="020F0502020204030204" pitchFamily="34" charset="0"/>
              </a:rPr>
              <a:t>organizzazione </a:t>
            </a:r>
            <a:r>
              <a:rPr lang="it-IT" sz="1200" b="1" dirty="0">
                <a:solidFill>
                  <a:schemeClr val="accent1">
                    <a:lumMod val="75000"/>
                  </a:schemeClr>
                </a:solidFill>
                <a:latin typeface="Calibri" panose="020F0502020204030204" pitchFamily="34" charset="0"/>
              </a:rPr>
              <a:t>eventi per la promozione del territorio, delle sue peculiarità, storiche e culturali e dei prodotti identitari</a:t>
            </a:r>
            <a:r>
              <a:rPr lang="it-IT" sz="1200" b="1" dirty="0">
                <a:solidFill>
                  <a:schemeClr val="accent1">
                    <a:lumMod val="75000"/>
                  </a:schemeClr>
                </a:solidFill>
              </a:rPr>
              <a:t> </a:t>
            </a:r>
          </a:p>
        </p:txBody>
      </p:sp>
      <p:sp>
        <p:nvSpPr>
          <p:cNvPr id="13" name="Rettangolo 12"/>
          <p:cNvSpPr/>
          <p:nvPr/>
        </p:nvSpPr>
        <p:spPr>
          <a:xfrm rot="720000">
            <a:off x="8947253" y="2736856"/>
            <a:ext cx="2554264" cy="1384995"/>
          </a:xfrm>
          <a:prstGeom prst="rect">
            <a:avLst/>
          </a:prstGeom>
          <a:ln>
            <a:solidFill>
              <a:schemeClr val="accent1">
                <a:lumMod val="75000"/>
              </a:schemeClr>
            </a:solidFill>
          </a:ln>
        </p:spPr>
        <p:txBody>
          <a:bodyPr wrap="square">
            <a:spAutoFit/>
          </a:bodyPr>
          <a:lstStyle/>
          <a:p>
            <a:r>
              <a:rPr lang="it-IT" sz="1200" b="1" dirty="0" smtClean="0">
                <a:solidFill>
                  <a:schemeClr val="accent1">
                    <a:lumMod val="75000"/>
                  </a:schemeClr>
                </a:solidFill>
                <a:latin typeface="Calibri" panose="020F0502020204030204" pitchFamily="34" charset="0"/>
              </a:rPr>
              <a:t>realizzazione </a:t>
            </a:r>
            <a:r>
              <a:rPr lang="it-IT" sz="1200" b="1" dirty="0">
                <a:solidFill>
                  <a:schemeClr val="accent1">
                    <a:lumMod val="75000"/>
                  </a:schemeClr>
                </a:solidFill>
                <a:latin typeface="Calibri" panose="020F0502020204030204" pitchFamily="34" charset="0"/>
              </a:rPr>
              <a:t>di un portale di promozione turistica in lingua tedesca rivolto all'intercettazione di</a:t>
            </a:r>
            <a:br>
              <a:rPr lang="it-IT" sz="1200" b="1" dirty="0">
                <a:solidFill>
                  <a:schemeClr val="accent1">
                    <a:lumMod val="75000"/>
                  </a:schemeClr>
                </a:solidFill>
                <a:latin typeface="Calibri" panose="020F0502020204030204" pitchFamily="34" charset="0"/>
              </a:rPr>
            </a:br>
            <a:r>
              <a:rPr lang="it-IT" sz="1200" b="1" dirty="0">
                <a:solidFill>
                  <a:schemeClr val="accent1">
                    <a:lumMod val="75000"/>
                  </a:schemeClr>
                </a:solidFill>
                <a:latin typeface="Calibri" panose="020F0502020204030204" pitchFamily="34" charset="0"/>
              </a:rPr>
              <a:t>visitatori della Germania, Svizzera, Austria finalizzato alla promozione del territorio e dei prodotti</a:t>
            </a:r>
            <a:br>
              <a:rPr lang="it-IT" sz="1200" b="1" dirty="0">
                <a:solidFill>
                  <a:schemeClr val="accent1">
                    <a:lumMod val="75000"/>
                  </a:schemeClr>
                </a:solidFill>
                <a:latin typeface="Calibri" panose="020F0502020204030204" pitchFamily="34" charset="0"/>
              </a:rPr>
            </a:br>
            <a:r>
              <a:rPr lang="it-IT" sz="1200" b="1" dirty="0">
                <a:solidFill>
                  <a:schemeClr val="accent1">
                    <a:lumMod val="75000"/>
                  </a:schemeClr>
                </a:solidFill>
                <a:latin typeface="Calibri" panose="020F0502020204030204" pitchFamily="34" charset="0"/>
              </a:rPr>
              <a:t>identitari”</a:t>
            </a:r>
            <a:r>
              <a:rPr lang="it-IT" sz="1200" b="1" dirty="0">
                <a:solidFill>
                  <a:schemeClr val="accent1">
                    <a:lumMod val="75000"/>
                  </a:schemeClr>
                </a:solidFill>
              </a:rPr>
              <a:t> </a:t>
            </a:r>
          </a:p>
        </p:txBody>
      </p:sp>
      <p:sp>
        <p:nvSpPr>
          <p:cNvPr id="14" name="Rettangolo 13"/>
          <p:cNvSpPr/>
          <p:nvPr/>
        </p:nvSpPr>
        <p:spPr>
          <a:xfrm>
            <a:off x="6091957" y="5943118"/>
            <a:ext cx="5346883" cy="461665"/>
          </a:xfrm>
          <a:prstGeom prst="rect">
            <a:avLst/>
          </a:prstGeom>
          <a:ln>
            <a:solidFill>
              <a:schemeClr val="accent1">
                <a:lumMod val="75000"/>
              </a:schemeClr>
            </a:solidFill>
          </a:ln>
        </p:spPr>
        <p:txBody>
          <a:bodyPr wrap="square">
            <a:spAutoFit/>
          </a:bodyPr>
          <a:lstStyle/>
          <a:p>
            <a:r>
              <a:rPr lang="it-IT" sz="1200" b="1" dirty="0" smtClean="0">
                <a:solidFill>
                  <a:schemeClr val="accent1">
                    <a:lumMod val="75000"/>
                  </a:schemeClr>
                </a:solidFill>
                <a:latin typeface="Calibri" panose="020F0502020204030204" pitchFamily="34" charset="0"/>
              </a:rPr>
              <a:t>produzioni </a:t>
            </a:r>
            <a:r>
              <a:rPr lang="it-IT" sz="1200" b="1" dirty="0">
                <a:solidFill>
                  <a:schemeClr val="accent1">
                    <a:lumMod val="75000"/>
                  </a:schemeClr>
                </a:solidFill>
                <a:latin typeface="Calibri" panose="020F0502020204030204" pitchFamily="34" charset="0"/>
              </a:rPr>
              <a:t>film documentari atti alla promozione, valorizzazione e divulgazione dei prodotti identitari, del patrimonio culturale e ambientale</a:t>
            </a:r>
            <a:r>
              <a:rPr lang="it-IT" sz="1200" b="1" dirty="0">
                <a:solidFill>
                  <a:schemeClr val="accent1">
                    <a:lumMod val="75000"/>
                  </a:schemeClr>
                </a:solidFill>
              </a:rPr>
              <a:t> </a:t>
            </a:r>
          </a:p>
        </p:txBody>
      </p:sp>
      <p:sp>
        <p:nvSpPr>
          <p:cNvPr id="15" name="Rettangolo 14"/>
          <p:cNvSpPr/>
          <p:nvPr/>
        </p:nvSpPr>
        <p:spPr>
          <a:xfrm>
            <a:off x="4282310" y="5213274"/>
            <a:ext cx="1591361" cy="1384995"/>
          </a:xfrm>
          <a:prstGeom prst="rect">
            <a:avLst/>
          </a:prstGeom>
          <a:ln>
            <a:solidFill>
              <a:schemeClr val="accent1">
                <a:lumMod val="75000"/>
              </a:schemeClr>
            </a:solidFill>
          </a:ln>
        </p:spPr>
        <p:txBody>
          <a:bodyPr wrap="square">
            <a:spAutoFit/>
          </a:bodyPr>
          <a:lstStyle/>
          <a:p>
            <a:r>
              <a:rPr lang="it-IT" sz="1200" b="1" dirty="0" smtClean="0">
                <a:solidFill>
                  <a:schemeClr val="accent1">
                    <a:lumMod val="75000"/>
                  </a:schemeClr>
                </a:solidFill>
                <a:latin typeface="Calibri" panose="020F0502020204030204" pitchFamily="34" charset="0"/>
              </a:rPr>
              <a:t>organizzazione </a:t>
            </a:r>
            <a:r>
              <a:rPr lang="it-IT" sz="1200" b="1" dirty="0">
                <a:solidFill>
                  <a:schemeClr val="accent1">
                    <a:lumMod val="75000"/>
                  </a:schemeClr>
                </a:solidFill>
                <a:latin typeface="Calibri" panose="020F0502020204030204" pitchFamily="34" charset="0"/>
              </a:rPr>
              <a:t>eventi e laboratori esperienziali per la promozione del territorio e dei prodotti</a:t>
            </a:r>
            <a:br>
              <a:rPr lang="it-IT" sz="1200" b="1" dirty="0">
                <a:solidFill>
                  <a:schemeClr val="accent1">
                    <a:lumMod val="75000"/>
                  </a:schemeClr>
                </a:solidFill>
                <a:latin typeface="Calibri" panose="020F0502020204030204" pitchFamily="34" charset="0"/>
              </a:rPr>
            </a:br>
            <a:r>
              <a:rPr lang="it-IT" sz="1200" b="1" dirty="0">
                <a:solidFill>
                  <a:schemeClr val="accent1">
                    <a:lumMod val="75000"/>
                  </a:schemeClr>
                </a:solidFill>
                <a:latin typeface="Calibri" panose="020F0502020204030204" pitchFamily="34" charset="0"/>
              </a:rPr>
              <a:t>identitari</a:t>
            </a:r>
            <a:r>
              <a:rPr lang="it-IT" sz="1200" b="1" dirty="0">
                <a:solidFill>
                  <a:schemeClr val="accent1">
                    <a:lumMod val="75000"/>
                  </a:schemeClr>
                </a:solidFill>
              </a:rPr>
              <a:t> </a:t>
            </a:r>
          </a:p>
        </p:txBody>
      </p:sp>
      <p:sp>
        <p:nvSpPr>
          <p:cNvPr id="17" name="Rettangolo 16"/>
          <p:cNvSpPr/>
          <p:nvPr/>
        </p:nvSpPr>
        <p:spPr>
          <a:xfrm rot="20700000">
            <a:off x="1313905" y="5758452"/>
            <a:ext cx="2799231" cy="646331"/>
          </a:xfrm>
          <a:prstGeom prst="rect">
            <a:avLst/>
          </a:prstGeom>
          <a:ln>
            <a:solidFill>
              <a:schemeClr val="accent1">
                <a:lumMod val="75000"/>
              </a:schemeClr>
            </a:solidFill>
          </a:ln>
        </p:spPr>
        <p:txBody>
          <a:bodyPr wrap="square">
            <a:spAutoFit/>
          </a:bodyPr>
          <a:lstStyle/>
          <a:p>
            <a:r>
              <a:rPr lang="it-IT" sz="1200" b="1" dirty="0" smtClean="0">
                <a:solidFill>
                  <a:schemeClr val="accent1">
                    <a:lumMod val="75000"/>
                  </a:schemeClr>
                </a:solidFill>
                <a:latin typeface="Calibri" panose="020F0502020204030204" pitchFamily="34" charset="0"/>
              </a:rPr>
              <a:t>servizi </a:t>
            </a:r>
            <a:r>
              <a:rPr lang="it-IT" sz="1200" b="1" dirty="0">
                <a:solidFill>
                  <a:schemeClr val="accent1">
                    <a:lumMod val="75000"/>
                  </a:schemeClr>
                </a:solidFill>
                <a:latin typeface="Calibri" panose="020F0502020204030204" pitchFamily="34" charset="0"/>
              </a:rPr>
              <a:t>fotografici e pubblicitari per la promozione del territorio e dei prodotti identitari</a:t>
            </a:r>
          </a:p>
        </p:txBody>
      </p:sp>
      <p:pic>
        <p:nvPicPr>
          <p:cNvPr id="5" name="Segnaposto contenuto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1066165" y="5173345"/>
            <a:ext cx="679450" cy="76962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chemeClr val="bg2">
                    <a:lumMod val="25000"/>
                  </a:schemeClr>
                </a:solidFill>
              </a:rPr>
              <a:t>Sottomisura </a:t>
            </a:r>
            <a:r>
              <a:rPr lang="it-IT" b="1" dirty="0" smtClean="0">
                <a:solidFill>
                  <a:schemeClr val="bg2">
                    <a:lumMod val="25000"/>
                  </a:schemeClr>
                </a:solidFill>
              </a:rPr>
              <a:t>19.2</a:t>
            </a:r>
            <a:br>
              <a:rPr lang="it-IT" b="1" dirty="0" smtClean="0">
                <a:solidFill>
                  <a:schemeClr val="bg2">
                    <a:lumMod val="25000"/>
                  </a:schemeClr>
                </a:solidFill>
              </a:rPr>
            </a:br>
            <a:r>
              <a:rPr lang="it-IT" sz="2400" b="1" i="1" dirty="0" smtClean="0">
                <a:solidFill>
                  <a:schemeClr val="bg2">
                    <a:lumMod val="25000"/>
                  </a:schemeClr>
                </a:solidFill>
              </a:rPr>
              <a:t>Azione di sistema</a:t>
            </a:r>
            <a:endParaRPr lang="it-IT" sz="2400" i="1" dirty="0"/>
          </a:p>
        </p:txBody>
      </p:sp>
      <p:sp>
        <p:nvSpPr>
          <p:cNvPr id="3" name="Segnaposto contenuto 2"/>
          <p:cNvSpPr>
            <a:spLocks noGrp="1"/>
          </p:cNvSpPr>
          <p:nvPr>
            <p:ph idx="1"/>
          </p:nvPr>
        </p:nvSpPr>
        <p:spPr/>
        <p:txBody>
          <a:bodyPr>
            <a:normAutofit/>
          </a:bodyPr>
          <a:lstStyle/>
          <a:p>
            <a:pPr marL="0" indent="0" algn="just">
              <a:buNone/>
            </a:pPr>
            <a:r>
              <a:rPr lang="it-IT" b="1" dirty="0"/>
              <a:t>Alla scoperta del Linas: identità in movimento tra ambiente, cultura, arte e tradizioni</a:t>
            </a:r>
          </a:p>
          <a:p>
            <a:pPr algn="just"/>
            <a:r>
              <a:rPr lang="it-IT" dirty="0" smtClean="0"/>
              <a:t>Obiettivo: progettare </a:t>
            </a:r>
            <a:r>
              <a:rPr lang="it-IT" dirty="0"/>
              <a:t>e attuare un’azione di marketing territoriale volta a promuovere congiuntamente il territorio e le produzioni locali tramite la realizzazione di eventi in località fortemente simboliche e rappresentative del territorio. </a:t>
            </a:r>
            <a:r>
              <a:rPr lang="it-IT" dirty="0" smtClean="0"/>
              <a:t>Il progetto coinvolge </a:t>
            </a:r>
            <a:r>
              <a:rPr lang="it-IT" dirty="0"/>
              <a:t>tutto il territorio GAL, gli </a:t>
            </a:r>
            <a:r>
              <a:rPr lang="it-IT" dirty="0" err="1"/>
              <a:t>stakeholders</a:t>
            </a:r>
            <a:r>
              <a:rPr lang="it-IT" dirty="0"/>
              <a:t> pubblici e privati e più in generale le stesse comunità di riferimento, in quanto capaci di creare senso di appartenenza e di scoperta/riscoperta per la popolazione locale rispetto agli elementi territoriali, culturali e produttivi e di creare una motivazione di viaggio per i visitatori regionali o extraregionali</a:t>
            </a:r>
            <a:r>
              <a:rPr lang="it-IT" dirty="0" smtClean="0"/>
              <a:t>.</a:t>
            </a:r>
          </a:p>
          <a:p>
            <a:pPr algn="just"/>
            <a:r>
              <a:rPr lang="it-IT" b="1" dirty="0" smtClean="0"/>
              <a:t>Finanziamento approvato: euro 257.680,00</a:t>
            </a:r>
            <a:endParaRPr lang="it-IT" b="1" dirty="0"/>
          </a:p>
          <a:p>
            <a:endParaRPr lang="it-IT" b="1"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80886" y="395510"/>
            <a:ext cx="1252151" cy="1252137"/>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Filo">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89</TotalTime>
  <Words>1514</Words>
  <Application>Microsoft Office PowerPoint</Application>
  <PresentationFormat>Widescreen</PresentationFormat>
  <Paragraphs>125</Paragraphs>
  <Slides>17</Slides>
  <Notes>1</Notes>
  <HiddenSlides>0</HiddenSlides>
  <MMClips>0</MMClips>
  <ScaleCrop>false</ScaleCrop>
  <HeadingPairs>
    <vt:vector size="8" baseType="variant">
      <vt:variant>
        <vt:lpstr>Caratteri utilizzati</vt:lpstr>
      </vt:variant>
      <vt:variant>
        <vt:i4>6</vt:i4>
      </vt:variant>
      <vt:variant>
        <vt:lpstr>Tema</vt:lpstr>
      </vt:variant>
      <vt:variant>
        <vt:i4>1</vt:i4>
      </vt:variant>
      <vt:variant>
        <vt:lpstr>Server OLE incorporati</vt:lpstr>
      </vt:variant>
      <vt:variant>
        <vt:i4>1</vt:i4>
      </vt:variant>
      <vt:variant>
        <vt:lpstr>Titoli diapositive</vt:lpstr>
      </vt:variant>
      <vt:variant>
        <vt:i4>17</vt:i4>
      </vt:variant>
    </vt:vector>
  </HeadingPairs>
  <TitlesOfParts>
    <vt:vector size="25" baseType="lpstr">
      <vt:lpstr>Arial</vt:lpstr>
      <vt:lpstr>Brush Script MT</vt:lpstr>
      <vt:lpstr>Calibri</vt:lpstr>
      <vt:lpstr>Century Gothic</vt:lpstr>
      <vt:lpstr>Times New Roman</vt:lpstr>
      <vt:lpstr>Wingdings 3</vt:lpstr>
      <vt:lpstr>Filo</vt:lpstr>
      <vt:lpstr>Worksheet</vt:lpstr>
      <vt:lpstr>ASSEMBLEA DEI SOCI                                  GAL LINAS CAMPIDANO</vt:lpstr>
      <vt:lpstr>La strategia CLLD  del GAL Linas Campidano</vt:lpstr>
      <vt:lpstr>……Il GAL Linas Campidano comunica….</vt:lpstr>
      <vt:lpstr>Sottomisura 19.2  Sostegno per l’esecuzione delle operazioni nell’ambito della strategia di sviluppo locale di tipo partecipativo  </vt:lpstr>
      <vt:lpstr>Sottomisura 19.2  Sostegno per l’esecuzione delle operazioni nell’ambito della strategia di sviluppo locale di tipo partecipativo  La strategia in numeri  </vt:lpstr>
      <vt:lpstr>Sottomisura 19.2  Sostegno per l’esecuzione delle operazioni nell’ambito della strategia di sviluppo locale di tipo partecipativo   Il Gal Linas Campidano sostiene la costituzione di reti e la progettualità in materia di assistenza sanitaria, integrazione sociale, agricoltura sostenuta dalla comunità  Grazie al bando 16.9.1.3.4 «Interventi innovativi di cooperazione nel campo dell’agricoltura sociale» sono stati finanziati due innovativi progetti (Bet-Ono e Agricoltura Sociale senza confini), mentre sono in corso di istruttoria altri due progetti incentrati sul tema dell’educazione ambientale e alimentare per un totale di quasi 450 mila euro.   </vt:lpstr>
      <vt:lpstr>Sottomisura 19.2  Sostegno per l’esecuzione delle operazioni nell’ambito della strategia di sviluppo locale di tipo partecipativo   Il Gal Linas Campidano sostiene le imprese agricole ed extra agricole del territorio Con i Bandi 6.4.2.2.2 «Contributi per il finanziamento della multifunzionalità delle aziende agricole» e  6.4.2.2.3 «Contributi per il finanziamento di servizi strategici alla fruizione turistica» attualmente sono state finanziate 14 micro imprese, mentre ulteriori 8 progetti sono in istruttoria.   </vt:lpstr>
      <vt:lpstr>Sottomisura 19.2  Sostegno per l’esecuzione delle operazioni nell’ambito della strategia di sviluppo locale di tipo partecipativo   Il Gal Linas Campidano sostiene la nascita di nuove micro imprese   Con il Bando 6.2.1.3.2 «Contributi per la creazione di imprese identitarie extra-agricole» sono stati finanziati nove progetti finalizzati allo sviluppo di attività produttive e di servizio per la promozione dei prodotti identitari del territorio  </vt:lpstr>
      <vt:lpstr>Sottomisura 19.2 Azione di sistema</vt:lpstr>
      <vt:lpstr>Sottomisura19.3 Preparazione e realizzazione  delle attività di cooperazione dei Gruppi di Azione Locale </vt:lpstr>
      <vt:lpstr>….Il Gal Linas Campidano…..  delegato all’istruttoria  delle domande di pagamento</vt:lpstr>
      <vt:lpstr>….Il Gal Linas Campidano…..  come agenzia di Sviluppo</vt:lpstr>
      <vt:lpstr>…..Il Gal Linas Campidano…..  come agenzia di Sviluppo</vt:lpstr>
      <vt:lpstr>…..Il Gal Linas Campidano…..  come agenzia di Sviluppo</vt:lpstr>
      <vt:lpstr>…..Il Gal Linas Campidano…..  come agenzia di Sviluppo</vt:lpstr>
      <vt:lpstr>.....Il Gal Linas Campidano….. verso il riconoscimento del Distretto Rurale</vt:lpstr>
      <vt:lpstr>Grazie per l’attenzione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Sesto incontro di animazione per la costituzione del DISTRETTO RURALE LINAS CAMPIDANO</dc:title>
  <dc:creator>utente1</dc:creator>
  <cp:lastModifiedBy>Utente5</cp:lastModifiedBy>
  <cp:revision>299</cp:revision>
  <dcterms:created xsi:type="dcterms:W3CDTF">2021-07-19T08:09:00Z</dcterms:created>
  <dcterms:modified xsi:type="dcterms:W3CDTF">2021-07-27T09:28:45Z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1033-11.2.0.10223</vt:lpwstr>
  </property>
</Properties>
</file>